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6BDA1-4C67-C42D-AAA0-E1725A81A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B3FBDC-C18A-F0E8-7EC1-E5EB638AE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E8C50-B9F7-A1F4-CB46-6590190D2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94EDC-A76D-4D2C-864F-D67514982A5A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26AFF-A348-F703-49B0-4EE240059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1C69B-092F-DC81-2818-0F6805BE2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EE44-D452-43CC-BCAA-914809F68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2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21CE9-0F57-6886-6CC7-70FB74EA0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7DA60B-3198-DA06-70FD-1501D1C6C7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4199C-3146-A84B-F6C1-ADECFA87C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94EDC-A76D-4D2C-864F-D67514982A5A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14CE7-B947-4919-B907-DDCC29A3B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1662B-479B-4416-5ED7-60DE9AA98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EE44-D452-43CC-BCAA-914809F68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134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7217F5-0931-6FAE-CCA4-A31858843C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D11D06-7BD7-C685-70A0-3A7CC49B31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203D1-DD1C-62A5-94D5-1921654BD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94EDC-A76D-4D2C-864F-D67514982A5A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72FD-749F-A1DC-54AD-AF5422D57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4BD9D-DEE9-C112-2842-880A04829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EE44-D452-43CC-BCAA-914809F68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282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0FDA6-97EC-37DA-8FCC-E1F010A2E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95147-D4F9-436C-3F1F-40A6CC9D2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B84304-2629-2F17-5E9F-44D42BC3A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94EDC-A76D-4D2C-864F-D67514982A5A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6BCB5-37D3-7B89-ED81-23CAF2551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341AB-32A4-7280-83C2-D0FDA0F03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EE44-D452-43CC-BCAA-914809F68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59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9BDAA-7F14-3006-7532-7C2EB83E0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6B55B-7C46-6962-CB8C-082B2046C2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2248B-712C-ABE2-549B-2A4CCBE91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94EDC-A76D-4D2C-864F-D67514982A5A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3AB84-B1B1-85A1-49D8-7F0DE33CF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5ACF9-8F75-FA35-0BDD-84A7F9B23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EE44-D452-43CC-BCAA-914809F68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469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41A59-AB23-682F-38B7-10018A7B6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0904D-65F1-B6A6-C49E-97315E471B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F33E21-643B-E233-D528-8BCEF5F7DB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271079-7622-0937-550E-AEE54B574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94EDC-A76D-4D2C-864F-D67514982A5A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3014B8-9FDE-D059-498C-0603F4491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F40029-B954-DC18-E522-11B96FF30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EE44-D452-43CC-BCAA-914809F68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726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DCD11-A6DE-ADF3-2E88-F4C024A2D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A3C2E7-319E-D9AB-3C07-5103C596A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EC505-0D4A-8E33-C486-6F24E26E4F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39BD1A-8FC4-0175-E600-C6D42486A7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519A64-4E70-668D-9613-556E543E94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40BEFE-ADE5-1D7E-34E4-7CCBAE1B8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94EDC-A76D-4D2C-864F-D67514982A5A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1DF07E-6F39-5F44-68D1-5B0B48F89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890686-32B3-B652-0E1C-209709176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EE44-D452-43CC-BCAA-914809F68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56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48DA7-44BF-C801-9D19-1F345A2C7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E945CE-FDE6-7C4F-EB52-71D574654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94EDC-A76D-4D2C-864F-D67514982A5A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AEF63A-0D2D-D76C-267D-83996B08C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F14B49-312E-7945-9E1E-EECE2DD6B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EE44-D452-43CC-BCAA-914809F68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55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121D5C-7618-EF2B-E8BE-FEA823587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94EDC-A76D-4D2C-864F-D67514982A5A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8D0C4A-9183-0DD1-9D10-C20025EE2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18166-C485-0F98-92C1-72F5B3BFE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EE44-D452-43CC-BCAA-914809F68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631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D6583-F54C-29AE-DB7B-DB1A1DF26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1FEE1-C069-78D3-31ED-35588103B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D870BD-5A97-714D-5D4E-66BA8060D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5A6A4D-1676-64A0-523F-B06EA23CA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94EDC-A76D-4D2C-864F-D67514982A5A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4D0588-880D-46A7-721D-4BC5D0FBB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9F574C-D988-29E5-56AD-6C63E6604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EE44-D452-43CC-BCAA-914809F68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94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89AA4-C49D-6F86-1DF6-3FB28E58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0FA030-3BB3-734D-8FCB-B09DFECCE4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085BC3-D2AA-2B1D-35E1-E39ACC2EAD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C7B8AC-8F21-150C-BE68-F12172AC0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94EDC-A76D-4D2C-864F-D67514982A5A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D6BF52-F548-163C-874F-8BCA541BE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FB3DA6-406E-130A-F1FC-63566DF74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EE44-D452-43CC-BCAA-914809F68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59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27C18D-CED1-AB97-2CBC-CCE764F69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CFAECB-313F-43E0-A6A2-DD0B68ED8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73CDC-7F89-0AA9-C3E8-63A97F5C26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94EDC-A76D-4D2C-864F-D67514982A5A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54556D-1E22-6221-BCC9-07687A421A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AFA37E-722F-50B4-F698-E50A5B3FD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3EE44-D452-43CC-BCAA-914809F68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170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nielBarnes18/IBM-Data-Science-Professional-Certificate/blob/main/10.%20Applied%20Data%20Science%20Capstone/03.%20Exploratory%20Data%20Analysis/03.%20Exploratory%20Data%20Analysis%20-%20Data%20Visualization.ipynb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nielBarnes18/IBM-Data-Science-Professional-Certificate/blob/main/10.%20Applied%20Data%20Science%20Capstone/03.%20Exploratory%20Data%20Analysis/03.%20Exploratory%20Data%20Analysis%20-%20SQL.ipynb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nielBarnes18/IBM-Data-Science-Professional-Certificate/blob/main/10.%20Applied%20Data%20Science%20Capstone/04.%20Interactive%20Visual%20Analytics/04.%20Interactive%20Visual%20Analytics%20-%20Folium.ipynb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nielBarnes18/IBM-Data-Science-Professional-Certificate/blob/main/10.%20Applied%20Data%20Science%20Capstone/04.%20Interactive%20Visual%20Analytics/04.%20Interactive%20Visual%20Analytics%20-%20Plotly%20Dash%20dashboard_%20spacex_dash_app.py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nielBarnes18/IBM-Data-Science-Professional-Certificate/blob/main/10.%20Applied%20Data%20Science%20Capstone/05.%20Predictive%20Analysis%20(Classification)/05.%20Predictive%20Analysis%20(Classification).ipynb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slide" Target="slide5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slide" Target="slide7.xml"/><Relationship Id="rId2" Type="http://schemas.openxmlformats.org/officeDocument/2006/relationships/tags" Target="../tags/tag2.xml"/><Relationship Id="rId16" Type="http://schemas.openxmlformats.org/officeDocument/2006/relationships/slide" Target="slide1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slide" Target="slide17.xml"/><Relationship Id="rId10" Type="http://schemas.openxmlformats.org/officeDocument/2006/relationships/tags" Target="../tags/tag10.xml"/><Relationship Id="rId19" Type="http://schemas.openxmlformats.org/officeDocument/2006/relationships/slide" Target="slide3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6.png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hyperlink" Target="https://github.com/DanielBarnes18/IBM-Data-Science-Professional-Certificate/blob/main/10.%20Applied%20Data%20Science%20Capstone/01.%20Data%20Collection/01.%20Data%20Collection%20-%20API.ipynb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hyperlink" Target="https://github.com/DanielBarnes18/IBM-Data-Science-Professional-Certificate/blob/main/10.%20Applied%20Data%20Science%20Capstone/01.%20Data%20Collection/01.%20Data%20Collection%20-%20Web%20Scraping.ipynb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DanielBarnes18/IBM-Data-Science-Professional-Certificate/blob/main/10.%20Applied%20Data%20Science%20Capstone/02.%20Data%20Wrangling/02.%20Data%20Wrangling.ipynb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DanielBarnes18/IBM-Data-Science-Professional-Certificate/blob/main/10.%20Applied%20Data%20Science%20Capstone/02.%20Data%20Wrangling/02.%20Data%20Wrangling.ipynb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3C98BC7C-C042-3DA6-4002-D44EC9AAD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GB" dirty="0"/>
              <a:t>IBM Data Science Capstone Project</a:t>
            </a:r>
            <a:endParaRPr lang="en-US" dirty="0"/>
          </a:p>
        </p:txBody>
      </p:sp>
      <p:sp>
        <p:nvSpPr>
          <p:cNvPr id="5" name="Subtitle 3">
            <a:extLst>
              <a:ext uri="{FF2B5EF4-FFF2-40B4-BE49-F238E27FC236}">
                <a16:creationId xmlns:a16="http://schemas.microsoft.com/office/drawing/2014/main" id="{29D0C582-29D8-2F38-86BF-0637D3F2A8FF}"/>
              </a:ext>
            </a:extLst>
          </p:cNvPr>
          <p:cNvSpPr txBox="1">
            <a:spLocks/>
          </p:cNvSpPr>
          <p:nvPr/>
        </p:nvSpPr>
        <p:spPr>
          <a:xfrm>
            <a:off x="402933" y="4068324"/>
            <a:ext cx="11386134" cy="15234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Space X Falcon 9 Landing Analysis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Naklan Julien Camara</a:t>
            </a:r>
          </a:p>
        </p:txBody>
      </p:sp>
    </p:spTree>
    <p:extLst>
      <p:ext uri="{BB962C8B-B14F-4D97-AF65-F5344CB8AC3E}">
        <p14:creationId xmlns:p14="http://schemas.microsoft.com/office/powerpoint/2010/main" val="3126434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01B7F-8A68-FC01-D863-21DC2ADC90BF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Exploratory data analysis (eda) – </a:t>
            </a:r>
            <a:r>
              <a:rPr lang="en-US">
                <a:solidFill>
                  <a:schemeClr val="accent2"/>
                </a:solidFill>
              </a:rPr>
              <a:t>visualization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8635BEB9-6E58-4B65-2CFA-8A01CAE64D47}"/>
              </a:ext>
            </a:extLst>
          </p:cNvPr>
          <p:cNvSpPr txBox="1">
            <a:spLocks/>
          </p:cNvSpPr>
          <p:nvPr/>
        </p:nvSpPr>
        <p:spPr>
          <a:xfrm>
            <a:off x="404813" y="1327151"/>
            <a:ext cx="3456432" cy="8378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chemeClr val="accent2"/>
                </a:solidFill>
              </a:rPr>
              <a:t>SCATTER CHARTS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B8BCE84-F4F5-B67B-6204-844D5620018D}"/>
              </a:ext>
            </a:extLst>
          </p:cNvPr>
          <p:cNvSpPr txBox="1">
            <a:spLocks/>
          </p:cNvSpPr>
          <p:nvPr/>
        </p:nvSpPr>
        <p:spPr>
          <a:xfrm>
            <a:off x="404813" y="2205319"/>
            <a:ext cx="3456432" cy="40762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Scatter charts were produced to visualize the relationships between: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Flight Number and Launch Site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Payload and Launch Site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Orbit Type and Flight Number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Payload and Orbit Type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193B27ED-8C3A-CE65-0EA9-42DAFD8E2047}"/>
              </a:ext>
            </a:extLst>
          </p:cNvPr>
          <p:cNvSpPr txBox="1">
            <a:spLocks/>
          </p:cNvSpPr>
          <p:nvPr/>
        </p:nvSpPr>
        <p:spPr>
          <a:xfrm>
            <a:off x="4371047" y="1327150"/>
            <a:ext cx="3456432" cy="8378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chemeClr val="accent2"/>
                </a:solidFill>
              </a:rPr>
              <a:t>BAR CHART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7156CB-7C84-67A2-955C-2EA6545816B0}"/>
              </a:ext>
            </a:extLst>
          </p:cNvPr>
          <p:cNvSpPr txBox="1">
            <a:spLocks/>
          </p:cNvSpPr>
          <p:nvPr/>
        </p:nvSpPr>
        <p:spPr>
          <a:xfrm>
            <a:off x="4371047" y="2205319"/>
            <a:ext cx="3456432" cy="4076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chemeClr val="bg1"/>
                </a:solidFill>
              </a:rPr>
              <a:t>A bar chart was produced to visualize the relationship between:</a:t>
            </a:r>
          </a:p>
          <a:p>
            <a:pPr marL="285750" indent="-285750"/>
            <a:r>
              <a:rPr lang="en-GB">
                <a:solidFill>
                  <a:schemeClr val="bg1"/>
                </a:solidFill>
              </a:rPr>
              <a:t>Success Rate and Orbit Type </a:t>
            </a:r>
          </a:p>
          <a:p>
            <a:pPr marL="285750" indent="-285750"/>
            <a:endParaRPr lang="en-GB">
              <a:solidFill>
                <a:schemeClr val="bg1"/>
              </a:solidFill>
            </a:endParaRPr>
          </a:p>
          <a:p>
            <a:pPr marL="285750" indent="-285750"/>
            <a:endParaRPr lang="en-GB">
              <a:solidFill>
                <a:schemeClr val="bg1"/>
              </a:solidFill>
            </a:endParaRPr>
          </a:p>
          <a:p>
            <a:pPr marL="285750" indent="-285750"/>
            <a:endParaRPr lang="en-GB">
              <a:solidFill>
                <a:schemeClr val="bg1"/>
              </a:solidFill>
            </a:endParaRPr>
          </a:p>
          <a:p>
            <a:pPr marL="285750" indent="-285750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C7FBBB33-3C4A-B6A6-07D7-16B6B71F05AA}"/>
              </a:ext>
            </a:extLst>
          </p:cNvPr>
          <p:cNvSpPr txBox="1">
            <a:spLocks/>
          </p:cNvSpPr>
          <p:nvPr/>
        </p:nvSpPr>
        <p:spPr>
          <a:xfrm>
            <a:off x="8330755" y="1327150"/>
            <a:ext cx="3456432" cy="8378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chemeClr val="accent2"/>
                </a:solidFill>
              </a:rPr>
              <a:t>LINE CHARTS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1D74ACA-8FAA-05A3-D72F-58F2E0C57FAE}"/>
              </a:ext>
            </a:extLst>
          </p:cNvPr>
          <p:cNvSpPr txBox="1">
            <a:spLocks/>
          </p:cNvSpPr>
          <p:nvPr/>
        </p:nvSpPr>
        <p:spPr>
          <a:xfrm>
            <a:off x="8330755" y="2205319"/>
            <a:ext cx="3456432" cy="40762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chemeClr val="bg1"/>
                </a:solidFill>
              </a:rPr>
              <a:t>Line charts were produced to visualize the relationships between:</a:t>
            </a:r>
          </a:p>
          <a:p>
            <a:pPr marL="285750" indent="-285750"/>
            <a:r>
              <a:rPr lang="en-GB">
                <a:solidFill>
                  <a:schemeClr val="bg1"/>
                </a:solidFill>
              </a:rPr>
              <a:t>Success Rate and Year (i.e. the launch success yearly trend) </a:t>
            </a:r>
          </a:p>
          <a:p>
            <a:pPr marL="285750" indent="-285750"/>
            <a:endParaRPr lang="en-GB">
              <a:solidFill>
                <a:schemeClr val="bg1"/>
              </a:solidFill>
            </a:endParaRPr>
          </a:p>
          <a:p>
            <a:pPr marL="285750" indent="-285750"/>
            <a:endParaRPr lang="en-GB">
              <a:solidFill>
                <a:schemeClr val="bg1"/>
              </a:solidFill>
            </a:endParaRPr>
          </a:p>
          <a:p>
            <a:pPr marL="285750" indent="-285750"/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EFC524-F5FD-A2B1-8B7B-220CCAFB523D}"/>
              </a:ext>
            </a:extLst>
          </p:cNvPr>
          <p:cNvSpPr txBox="1"/>
          <p:nvPr/>
        </p:nvSpPr>
        <p:spPr>
          <a:xfrm>
            <a:off x="11064552" y="6487452"/>
            <a:ext cx="8947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2"/>
              </a:rPr>
              <a:t>GitHub Link</a:t>
            </a:r>
            <a:endParaRPr lang="en-GB" sz="10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0CEAD4C-A49B-AC45-982B-DC82AF9D2056}"/>
              </a:ext>
            </a:extLst>
          </p:cNvPr>
          <p:cNvSpPr/>
          <p:nvPr/>
        </p:nvSpPr>
        <p:spPr>
          <a:xfrm>
            <a:off x="1690572" y="4150583"/>
            <a:ext cx="884912" cy="884912"/>
          </a:xfrm>
          <a:custGeom>
            <a:avLst/>
            <a:gdLst>
              <a:gd name="connsiteX0" fmla="*/ 78081 w 884912"/>
              <a:gd name="connsiteY0" fmla="*/ 0 h 884912"/>
              <a:gd name="connsiteX1" fmla="*/ 0 w 884912"/>
              <a:gd name="connsiteY1" fmla="*/ 0 h 884912"/>
              <a:gd name="connsiteX2" fmla="*/ 0 w 884912"/>
              <a:gd name="connsiteY2" fmla="*/ 884912 h 884912"/>
              <a:gd name="connsiteX3" fmla="*/ 884912 w 884912"/>
              <a:gd name="connsiteY3" fmla="*/ 884912 h 884912"/>
              <a:gd name="connsiteX4" fmla="*/ 884912 w 884912"/>
              <a:gd name="connsiteY4" fmla="*/ 806832 h 884912"/>
              <a:gd name="connsiteX5" fmla="*/ 78081 w 884912"/>
              <a:gd name="connsiteY5" fmla="*/ 806832 h 884912"/>
              <a:gd name="connsiteX6" fmla="*/ 78081 w 884912"/>
              <a:gd name="connsiteY6" fmla="*/ 0 h 88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12" h="884912">
                <a:moveTo>
                  <a:pt x="78081" y="0"/>
                </a:moveTo>
                <a:lnTo>
                  <a:pt x="0" y="0"/>
                </a:lnTo>
                <a:lnTo>
                  <a:pt x="0" y="884912"/>
                </a:lnTo>
                <a:lnTo>
                  <a:pt x="884912" y="884912"/>
                </a:lnTo>
                <a:lnTo>
                  <a:pt x="884912" y="806832"/>
                </a:lnTo>
                <a:lnTo>
                  <a:pt x="78081" y="806832"/>
                </a:lnTo>
                <a:lnTo>
                  <a:pt x="78081" y="0"/>
                </a:lnTo>
                <a:close/>
              </a:path>
            </a:pathLst>
          </a:custGeom>
          <a:solidFill>
            <a:schemeClr val="bg1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4430758-D5EB-880E-B3EB-E0C391DFB036}"/>
              </a:ext>
            </a:extLst>
          </p:cNvPr>
          <p:cNvSpPr/>
          <p:nvPr/>
        </p:nvSpPr>
        <p:spPr>
          <a:xfrm>
            <a:off x="1846733" y="4788241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9E14E78-41C8-12CF-6DD1-22FCDAD5DE02}"/>
              </a:ext>
            </a:extLst>
          </p:cNvPr>
          <p:cNvSpPr/>
          <p:nvPr/>
        </p:nvSpPr>
        <p:spPr>
          <a:xfrm>
            <a:off x="1898787" y="4619066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FD2A73B-F9D8-AC74-5301-791150147DA1}"/>
              </a:ext>
            </a:extLst>
          </p:cNvPr>
          <p:cNvSpPr/>
          <p:nvPr/>
        </p:nvSpPr>
        <p:spPr>
          <a:xfrm>
            <a:off x="2080975" y="4645093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E58DF86-812A-BDEE-BD43-B9B6DB53B673}"/>
              </a:ext>
            </a:extLst>
          </p:cNvPr>
          <p:cNvSpPr/>
          <p:nvPr/>
        </p:nvSpPr>
        <p:spPr>
          <a:xfrm>
            <a:off x="2080975" y="4462905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C555BCF-FA0A-8C2E-7380-885DD5DE63FA}"/>
              </a:ext>
            </a:extLst>
          </p:cNvPr>
          <p:cNvSpPr/>
          <p:nvPr/>
        </p:nvSpPr>
        <p:spPr>
          <a:xfrm>
            <a:off x="2250149" y="4410852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0F87669-A99C-43CC-B84D-D44AE75270F5}"/>
              </a:ext>
            </a:extLst>
          </p:cNvPr>
          <p:cNvSpPr/>
          <p:nvPr/>
        </p:nvSpPr>
        <p:spPr>
          <a:xfrm>
            <a:off x="2432337" y="4410852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CC64954-4A7B-2F72-B762-EAF79D3F7495}"/>
              </a:ext>
            </a:extLst>
          </p:cNvPr>
          <p:cNvSpPr/>
          <p:nvPr/>
        </p:nvSpPr>
        <p:spPr>
          <a:xfrm>
            <a:off x="2432337" y="4215650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9D7246B-2B25-BEE6-ED2E-0604B0E13623}"/>
              </a:ext>
            </a:extLst>
          </p:cNvPr>
          <p:cNvSpPr/>
          <p:nvPr/>
        </p:nvSpPr>
        <p:spPr>
          <a:xfrm>
            <a:off x="5660925" y="4150583"/>
            <a:ext cx="884912" cy="884912"/>
          </a:xfrm>
          <a:custGeom>
            <a:avLst/>
            <a:gdLst>
              <a:gd name="connsiteX0" fmla="*/ 78081 w 884912"/>
              <a:gd name="connsiteY0" fmla="*/ 0 h 884912"/>
              <a:gd name="connsiteX1" fmla="*/ 0 w 884912"/>
              <a:gd name="connsiteY1" fmla="*/ 0 h 884912"/>
              <a:gd name="connsiteX2" fmla="*/ 0 w 884912"/>
              <a:gd name="connsiteY2" fmla="*/ 884912 h 884912"/>
              <a:gd name="connsiteX3" fmla="*/ 884912 w 884912"/>
              <a:gd name="connsiteY3" fmla="*/ 884912 h 884912"/>
              <a:gd name="connsiteX4" fmla="*/ 884912 w 884912"/>
              <a:gd name="connsiteY4" fmla="*/ 806832 h 884912"/>
              <a:gd name="connsiteX5" fmla="*/ 78081 w 884912"/>
              <a:gd name="connsiteY5" fmla="*/ 806832 h 88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4912" h="884912">
                <a:moveTo>
                  <a:pt x="78081" y="0"/>
                </a:moveTo>
                <a:lnTo>
                  <a:pt x="0" y="0"/>
                </a:lnTo>
                <a:lnTo>
                  <a:pt x="0" y="884912"/>
                </a:lnTo>
                <a:lnTo>
                  <a:pt x="884912" y="884912"/>
                </a:lnTo>
                <a:lnTo>
                  <a:pt x="884912" y="806832"/>
                </a:lnTo>
                <a:lnTo>
                  <a:pt x="78081" y="806832"/>
                </a:lnTo>
                <a:close/>
              </a:path>
            </a:pathLst>
          </a:custGeom>
          <a:solidFill>
            <a:schemeClr val="bg1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4CA745F-50E7-601D-368A-B1B7AC77AB1F}"/>
              </a:ext>
            </a:extLst>
          </p:cNvPr>
          <p:cNvSpPr/>
          <p:nvPr/>
        </p:nvSpPr>
        <p:spPr>
          <a:xfrm>
            <a:off x="5817086" y="4423865"/>
            <a:ext cx="143147" cy="455469"/>
          </a:xfrm>
          <a:custGeom>
            <a:avLst/>
            <a:gdLst>
              <a:gd name="connsiteX0" fmla="*/ 0 w 143147"/>
              <a:gd name="connsiteY0" fmla="*/ 0 h 455469"/>
              <a:gd name="connsiteX1" fmla="*/ 143148 w 143147"/>
              <a:gd name="connsiteY1" fmla="*/ 0 h 455469"/>
              <a:gd name="connsiteX2" fmla="*/ 143148 w 143147"/>
              <a:gd name="connsiteY2" fmla="*/ 455470 h 455469"/>
              <a:gd name="connsiteX3" fmla="*/ 0 w 143147"/>
              <a:gd name="connsiteY3" fmla="*/ 455470 h 45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455469">
                <a:moveTo>
                  <a:pt x="0" y="0"/>
                </a:moveTo>
                <a:lnTo>
                  <a:pt x="143148" y="0"/>
                </a:lnTo>
                <a:lnTo>
                  <a:pt x="143148" y="455470"/>
                </a:lnTo>
                <a:lnTo>
                  <a:pt x="0" y="455470"/>
                </a:ln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9AE179D-4E5D-F179-91D5-995ED8984BF1}"/>
              </a:ext>
            </a:extLst>
          </p:cNvPr>
          <p:cNvSpPr/>
          <p:nvPr/>
        </p:nvSpPr>
        <p:spPr>
          <a:xfrm>
            <a:off x="6012288" y="4150583"/>
            <a:ext cx="143147" cy="728751"/>
          </a:xfrm>
          <a:custGeom>
            <a:avLst/>
            <a:gdLst>
              <a:gd name="connsiteX0" fmla="*/ 0 w 143147"/>
              <a:gd name="connsiteY0" fmla="*/ 0 h 728751"/>
              <a:gd name="connsiteX1" fmla="*/ 143148 w 143147"/>
              <a:gd name="connsiteY1" fmla="*/ 0 h 728751"/>
              <a:gd name="connsiteX2" fmla="*/ 143148 w 143147"/>
              <a:gd name="connsiteY2" fmla="*/ 728751 h 728751"/>
              <a:gd name="connsiteX3" fmla="*/ 0 w 143147"/>
              <a:gd name="connsiteY3" fmla="*/ 728751 h 72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728751">
                <a:moveTo>
                  <a:pt x="0" y="0"/>
                </a:moveTo>
                <a:lnTo>
                  <a:pt x="143148" y="0"/>
                </a:lnTo>
                <a:lnTo>
                  <a:pt x="143148" y="728751"/>
                </a:lnTo>
                <a:lnTo>
                  <a:pt x="0" y="728751"/>
                </a:ln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87E25B0-95BA-02C8-F576-48681EA28FE7}"/>
              </a:ext>
            </a:extLst>
          </p:cNvPr>
          <p:cNvSpPr/>
          <p:nvPr/>
        </p:nvSpPr>
        <p:spPr>
          <a:xfrm>
            <a:off x="6207489" y="4423865"/>
            <a:ext cx="143147" cy="455469"/>
          </a:xfrm>
          <a:custGeom>
            <a:avLst/>
            <a:gdLst>
              <a:gd name="connsiteX0" fmla="*/ 0 w 143147"/>
              <a:gd name="connsiteY0" fmla="*/ 0 h 455469"/>
              <a:gd name="connsiteX1" fmla="*/ 143148 w 143147"/>
              <a:gd name="connsiteY1" fmla="*/ 0 h 455469"/>
              <a:gd name="connsiteX2" fmla="*/ 143148 w 143147"/>
              <a:gd name="connsiteY2" fmla="*/ 455470 h 455469"/>
              <a:gd name="connsiteX3" fmla="*/ 0 w 143147"/>
              <a:gd name="connsiteY3" fmla="*/ 455470 h 45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455469">
                <a:moveTo>
                  <a:pt x="0" y="0"/>
                </a:moveTo>
                <a:lnTo>
                  <a:pt x="143148" y="0"/>
                </a:lnTo>
                <a:lnTo>
                  <a:pt x="143148" y="455470"/>
                </a:lnTo>
                <a:lnTo>
                  <a:pt x="0" y="455470"/>
                </a:ln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840A424-E265-CB30-9E6B-553659FC3DF9}"/>
              </a:ext>
            </a:extLst>
          </p:cNvPr>
          <p:cNvSpPr/>
          <p:nvPr/>
        </p:nvSpPr>
        <p:spPr>
          <a:xfrm>
            <a:off x="6402690" y="4645093"/>
            <a:ext cx="143147" cy="234241"/>
          </a:xfrm>
          <a:custGeom>
            <a:avLst/>
            <a:gdLst>
              <a:gd name="connsiteX0" fmla="*/ 0 w 143147"/>
              <a:gd name="connsiteY0" fmla="*/ 0 h 234241"/>
              <a:gd name="connsiteX1" fmla="*/ 143148 w 143147"/>
              <a:gd name="connsiteY1" fmla="*/ 0 h 234241"/>
              <a:gd name="connsiteX2" fmla="*/ 143148 w 143147"/>
              <a:gd name="connsiteY2" fmla="*/ 234242 h 234241"/>
              <a:gd name="connsiteX3" fmla="*/ 0 w 143147"/>
              <a:gd name="connsiteY3" fmla="*/ 234242 h 234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234241">
                <a:moveTo>
                  <a:pt x="0" y="0"/>
                </a:moveTo>
                <a:lnTo>
                  <a:pt x="143148" y="0"/>
                </a:lnTo>
                <a:lnTo>
                  <a:pt x="143148" y="234242"/>
                </a:lnTo>
                <a:lnTo>
                  <a:pt x="0" y="234242"/>
                </a:ln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A40FA7A-B8C0-1797-A991-88B85807DF25}"/>
              </a:ext>
            </a:extLst>
          </p:cNvPr>
          <p:cNvSpPr/>
          <p:nvPr/>
        </p:nvSpPr>
        <p:spPr>
          <a:xfrm>
            <a:off x="9652917" y="4150583"/>
            <a:ext cx="884912" cy="884912"/>
          </a:xfrm>
          <a:custGeom>
            <a:avLst/>
            <a:gdLst>
              <a:gd name="connsiteX0" fmla="*/ 78081 w 884912"/>
              <a:gd name="connsiteY0" fmla="*/ 0 h 884912"/>
              <a:gd name="connsiteX1" fmla="*/ 0 w 884912"/>
              <a:gd name="connsiteY1" fmla="*/ 0 h 884912"/>
              <a:gd name="connsiteX2" fmla="*/ 0 w 884912"/>
              <a:gd name="connsiteY2" fmla="*/ 884912 h 884912"/>
              <a:gd name="connsiteX3" fmla="*/ 884912 w 884912"/>
              <a:gd name="connsiteY3" fmla="*/ 884912 h 884912"/>
              <a:gd name="connsiteX4" fmla="*/ 884912 w 884912"/>
              <a:gd name="connsiteY4" fmla="*/ 806832 h 884912"/>
              <a:gd name="connsiteX5" fmla="*/ 78081 w 884912"/>
              <a:gd name="connsiteY5" fmla="*/ 806832 h 88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4912" h="884912">
                <a:moveTo>
                  <a:pt x="78081" y="0"/>
                </a:moveTo>
                <a:lnTo>
                  <a:pt x="0" y="0"/>
                </a:lnTo>
                <a:lnTo>
                  <a:pt x="0" y="884912"/>
                </a:lnTo>
                <a:lnTo>
                  <a:pt x="884912" y="884912"/>
                </a:lnTo>
                <a:lnTo>
                  <a:pt x="884912" y="806832"/>
                </a:lnTo>
                <a:lnTo>
                  <a:pt x="78081" y="806832"/>
                </a:lnTo>
                <a:close/>
              </a:path>
            </a:pathLst>
          </a:custGeom>
          <a:solidFill>
            <a:schemeClr val="bg1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936B0BF-BCA5-7214-C50F-86D4AE743493}"/>
              </a:ext>
            </a:extLst>
          </p:cNvPr>
          <p:cNvSpPr/>
          <p:nvPr/>
        </p:nvSpPr>
        <p:spPr>
          <a:xfrm>
            <a:off x="9781750" y="4371811"/>
            <a:ext cx="756079" cy="443757"/>
          </a:xfrm>
          <a:custGeom>
            <a:avLst/>
            <a:gdLst>
              <a:gd name="connsiteX0" fmla="*/ 547865 w 756079"/>
              <a:gd name="connsiteY0" fmla="*/ 0 h 443757"/>
              <a:gd name="connsiteX1" fmla="*/ 624644 w 756079"/>
              <a:gd name="connsiteY1" fmla="*/ 76779 h 443757"/>
              <a:gd name="connsiteX2" fmla="*/ 521838 w 756079"/>
              <a:gd name="connsiteY2" fmla="*/ 179585 h 443757"/>
              <a:gd name="connsiteX3" fmla="*/ 443758 w 756079"/>
              <a:gd name="connsiteY3" fmla="*/ 101505 h 443757"/>
              <a:gd name="connsiteX4" fmla="*/ 313623 w 756079"/>
              <a:gd name="connsiteY4" fmla="*/ 231639 h 443757"/>
              <a:gd name="connsiteX5" fmla="*/ 235543 w 756079"/>
              <a:gd name="connsiteY5" fmla="*/ 153558 h 443757"/>
              <a:gd name="connsiteX6" fmla="*/ 0 w 756079"/>
              <a:gd name="connsiteY6" fmla="*/ 389101 h 443757"/>
              <a:gd name="connsiteX7" fmla="*/ 54656 w 756079"/>
              <a:gd name="connsiteY7" fmla="*/ 443758 h 443757"/>
              <a:gd name="connsiteX8" fmla="*/ 235543 w 756079"/>
              <a:gd name="connsiteY8" fmla="*/ 262871 h 443757"/>
              <a:gd name="connsiteX9" fmla="*/ 313623 w 756079"/>
              <a:gd name="connsiteY9" fmla="*/ 340952 h 443757"/>
              <a:gd name="connsiteX10" fmla="*/ 443758 w 756079"/>
              <a:gd name="connsiteY10" fmla="*/ 210817 h 443757"/>
              <a:gd name="connsiteX11" fmla="*/ 521838 w 756079"/>
              <a:gd name="connsiteY11" fmla="*/ 288898 h 443757"/>
              <a:gd name="connsiteX12" fmla="*/ 679300 w 756079"/>
              <a:gd name="connsiteY12" fmla="*/ 131435 h 443757"/>
              <a:gd name="connsiteX13" fmla="*/ 756080 w 756079"/>
              <a:gd name="connsiteY13" fmla="*/ 208215 h 443757"/>
              <a:gd name="connsiteX14" fmla="*/ 756080 w 756079"/>
              <a:gd name="connsiteY14" fmla="*/ 0 h 443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079" h="443757">
                <a:moveTo>
                  <a:pt x="547865" y="0"/>
                </a:moveTo>
                <a:lnTo>
                  <a:pt x="624644" y="76779"/>
                </a:lnTo>
                <a:lnTo>
                  <a:pt x="521838" y="179585"/>
                </a:lnTo>
                <a:lnTo>
                  <a:pt x="443758" y="101505"/>
                </a:lnTo>
                <a:lnTo>
                  <a:pt x="313623" y="231639"/>
                </a:lnTo>
                <a:lnTo>
                  <a:pt x="235543" y="153558"/>
                </a:lnTo>
                <a:lnTo>
                  <a:pt x="0" y="389101"/>
                </a:lnTo>
                <a:lnTo>
                  <a:pt x="54656" y="443758"/>
                </a:lnTo>
                <a:lnTo>
                  <a:pt x="235543" y="262871"/>
                </a:lnTo>
                <a:lnTo>
                  <a:pt x="313623" y="340952"/>
                </a:lnTo>
                <a:lnTo>
                  <a:pt x="443758" y="210817"/>
                </a:lnTo>
                <a:lnTo>
                  <a:pt x="521838" y="288898"/>
                </a:lnTo>
                <a:lnTo>
                  <a:pt x="679300" y="131435"/>
                </a:lnTo>
                <a:lnTo>
                  <a:pt x="756080" y="208215"/>
                </a:lnTo>
                <a:lnTo>
                  <a:pt x="756080" y="0"/>
                </a:ln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57DAB7-3A52-4D0D-6739-AF79E667FFD2}"/>
              </a:ext>
            </a:extLst>
          </p:cNvPr>
          <p:cNvSpPr txBox="1"/>
          <p:nvPr/>
        </p:nvSpPr>
        <p:spPr>
          <a:xfrm>
            <a:off x="335360" y="5355213"/>
            <a:ext cx="34564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Scatter charts are useful to observe relationships, or correlations, between two numeric variables.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CDF14D-0F5E-88E6-B9A6-721B8C668A71}"/>
              </a:ext>
            </a:extLst>
          </p:cNvPr>
          <p:cNvSpPr txBox="1"/>
          <p:nvPr/>
        </p:nvSpPr>
        <p:spPr>
          <a:xfrm>
            <a:off x="4322536" y="5355213"/>
            <a:ext cx="345643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Bar charts are used to compare a numerical value to a categorical variable. Horizontal or vertical bar charts can be used, depending on the size of the data.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0EA25C-2C0D-CF33-8B2E-8367F7933AA0}"/>
              </a:ext>
            </a:extLst>
          </p:cNvPr>
          <p:cNvSpPr txBox="1"/>
          <p:nvPr/>
        </p:nvSpPr>
        <p:spPr>
          <a:xfrm>
            <a:off x="8396380" y="5355213"/>
            <a:ext cx="34586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Line charts contain numerical values on both axes, and are generally used to show the change of a variable over time.</a:t>
            </a:r>
          </a:p>
        </p:txBody>
      </p:sp>
    </p:spTree>
    <p:extLst>
      <p:ext uri="{BB962C8B-B14F-4D97-AF65-F5344CB8AC3E}">
        <p14:creationId xmlns:p14="http://schemas.microsoft.com/office/powerpoint/2010/main" val="627819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C68D4-D0D0-723F-5A7E-BEBEBFC8B99B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Exploratory data analysis (eda) – </a:t>
            </a:r>
            <a:r>
              <a:rPr lang="en-US">
                <a:solidFill>
                  <a:schemeClr val="accent2"/>
                </a:solidFill>
              </a:rPr>
              <a:t>sql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7F3D4B-08B8-BF9B-4215-52C30A4326E5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>
                <a:solidFill>
                  <a:schemeClr val="accent2"/>
                </a:solidFill>
              </a:rPr>
              <a:t>To gather some information about the dataset, some SQL queries were performed. </a:t>
            </a:r>
          </a:p>
          <a:p>
            <a:endParaRPr lang="en-GB" sz="1600"/>
          </a:p>
          <a:p>
            <a:r>
              <a:rPr lang="en-GB" sz="1600"/>
              <a:t>The SQL queries performed on the data set were used to: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/>
              <a:t>Display the names of the unique launch sites in the space mission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/>
              <a:t>Display 5 records where launch sites begin with the string ‘CCA’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/>
              <a:t>Display the total payload mass carried by boosters launched by NASA (CRS)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/>
              <a:t>Display the average payload mass carried by booster version F9 v1.1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/>
              <a:t>List the date when the first successful landing outcome on a ground pad was achieved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/>
              <a:t>List the names of the boosters which had success on a drone ship and a payload mass between 4000 and 6000 kg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/>
              <a:t>List the total number of successful and failed mission outcomes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/>
              <a:t>List the names of the booster versions which have carried the maximum payload mass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/>
              <a:t>List the failed landing outcomes on drone ships, their booster versions, and launch site names for 2015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/>
              <a:t>Rank the count of landing outcomes (such as Failure (drone ship) or Success (ground pad)) between the date 2010-06-04 and 2017-03-20, in descending order</a:t>
            </a:r>
          </a:p>
          <a:p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7D0C50-11FE-90EC-A1D2-F42C9314BA3C}"/>
              </a:ext>
            </a:extLst>
          </p:cNvPr>
          <p:cNvSpPr txBox="1"/>
          <p:nvPr/>
        </p:nvSpPr>
        <p:spPr>
          <a:xfrm>
            <a:off x="11064552" y="6487452"/>
            <a:ext cx="8947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2"/>
              </a:rPr>
              <a:t>GitHub Link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90855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FD29F-E6E8-4EA5-038D-E767BF5727E2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Geospatial analysis – </a:t>
            </a:r>
            <a:r>
              <a:rPr lang="en-US">
                <a:solidFill>
                  <a:schemeClr val="accent2"/>
                </a:solidFill>
              </a:rPr>
              <a:t>folium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CFE13-9D0B-DBC2-7E91-EA0578FFC818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>
                <a:solidFill>
                  <a:schemeClr val="accent2"/>
                </a:solidFill>
              </a:rPr>
              <a:t>The following steps were taken to visualize the launch data on an interactive map:</a:t>
            </a:r>
          </a:p>
          <a:p>
            <a:endParaRPr lang="en-GB" sz="1600"/>
          </a:p>
          <a:p>
            <a:pPr marL="457200" indent="-457200">
              <a:buFont typeface="+mj-lt"/>
              <a:buAutoNum type="arabicPeriod"/>
            </a:pPr>
            <a:r>
              <a:rPr lang="en-GB" sz="1800"/>
              <a:t>Mark all launch sites on a map</a:t>
            </a:r>
          </a:p>
          <a:p>
            <a:pPr marL="647700" lvl="2" indent="-285750"/>
            <a:r>
              <a:rPr lang="en-GB" sz="1200"/>
              <a:t>Initialise the map using a Folium </a:t>
            </a:r>
            <a:r>
              <a:rPr lang="en-GB" sz="1200">
                <a:solidFill>
                  <a:srgbClr val="61AFEF"/>
                </a:solidFill>
                <a:latin typeface="Consolas" panose="020B0609020204030204" pitchFamily="49" charset="0"/>
              </a:rPr>
              <a:t>Map</a:t>
            </a:r>
            <a:r>
              <a:rPr lang="en-GB" sz="1200"/>
              <a:t> object</a:t>
            </a:r>
          </a:p>
          <a:p>
            <a:pPr marL="647700" lvl="2" indent="-285750"/>
            <a:r>
              <a:rPr lang="en-GB" sz="1200"/>
              <a:t>Add a </a:t>
            </a:r>
            <a:r>
              <a:rPr lang="en-GB" sz="1200">
                <a:solidFill>
                  <a:srgbClr val="61AFEF"/>
                </a:solidFill>
                <a:latin typeface="Consolas" panose="020B0609020204030204" pitchFamily="49" charset="0"/>
              </a:rPr>
              <a:t>folium.Circle</a:t>
            </a:r>
            <a:r>
              <a:rPr lang="en-GB" sz="1200"/>
              <a:t> and </a:t>
            </a:r>
            <a:r>
              <a:rPr lang="en-GB" sz="1200">
                <a:solidFill>
                  <a:srgbClr val="61AFEF"/>
                </a:solidFill>
                <a:latin typeface="Consolas" panose="020B0609020204030204" pitchFamily="49" charset="0"/>
              </a:rPr>
              <a:t>folium.Marker</a:t>
            </a:r>
            <a:r>
              <a:rPr lang="en-GB" sz="1200"/>
              <a:t> for each launch site on the launch map</a:t>
            </a:r>
          </a:p>
          <a:p>
            <a:pPr lvl="2"/>
            <a:endParaRPr lang="en-GB" sz="1200"/>
          </a:p>
          <a:p>
            <a:pPr marL="457200" indent="-457200">
              <a:buFont typeface="+mj-lt"/>
              <a:buAutoNum type="arabicPeriod"/>
            </a:pPr>
            <a:r>
              <a:rPr lang="en-GB" sz="1800"/>
              <a:t>Mark the success/failed launches for each site on a map</a:t>
            </a:r>
          </a:p>
          <a:p>
            <a:pPr marL="647700" lvl="2" indent="-285750"/>
            <a:r>
              <a:rPr lang="en-GB" sz="1200"/>
              <a:t>As many launches have the same coordinates, it makes sense to cluster them together. </a:t>
            </a:r>
          </a:p>
          <a:p>
            <a:pPr marL="647700" lvl="2" indent="-285750"/>
            <a:r>
              <a:rPr lang="en-GB" sz="1200"/>
              <a:t>Before clustering them, assign a marker colour of successful (class = 1) as green, and failed (class = 0) as red.</a:t>
            </a:r>
          </a:p>
          <a:p>
            <a:pPr marL="647700" lvl="2" indent="-285750"/>
            <a:r>
              <a:rPr lang="en-GB" sz="1200"/>
              <a:t>To put the launches into clusters, for each launch, add a </a:t>
            </a:r>
            <a:r>
              <a:rPr lang="en-GB" sz="1200">
                <a:solidFill>
                  <a:srgbClr val="61AFEF"/>
                </a:solidFill>
                <a:latin typeface="Consolas" panose="020B0609020204030204" pitchFamily="49" charset="0"/>
              </a:rPr>
              <a:t>folium.Marker</a:t>
            </a:r>
            <a:r>
              <a:rPr lang="en-GB" sz="1200"/>
              <a:t> to the </a:t>
            </a:r>
            <a:r>
              <a:rPr lang="en-GB" sz="1200">
                <a:solidFill>
                  <a:srgbClr val="61AFEF"/>
                </a:solidFill>
                <a:latin typeface="Consolas" panose="020B0609020204030204" pitchFamily="49" charset="0"/>
              </a:rPr>
              <a:t>MarkerCluster()</a:t>
            </a:r>
            <a:r>
              <a:rPr lang="en-GB" sz="1200"/>
              <a:t> object.</a:t>
            </a:r>
          </a:p>
          <a:p>
            <a:pPr marL="647700" lvl="2" indent="-285750"/>
            <a:r>
              <a:rPr lang="en-GB" sz="1200"/>
              <a:t>Create an icon as a text label, assigning the </a:t>
            </a:r>
            <a:r>
              <a:rPr lang="en-GB" sz="1200">
                <a:solidFill>
                  <a:srgbClr val="61AFEF"/>
                </a:solidFill>
                <a:latin typeface="Consolas" panose="020B0609020204030204" pitchFamily="49" charset="0"/>
              </a:rPr>
              <a:t>icon_color </a:t>
            </a:r>
            <a:r>
              <a:rPr lang="en-GB" sz="1200"/>
              <a:t>as the </a:t>
            </a:r>
            <a:r>
              <a:rPr lang="en-GB" sz="1200">
                <a:solidFill>
                  <a:srgbClr val="61AFEF"/>
                </a:solidFill>
                <a:latin typeface="Consolas" panose="020B0609020204030204" pitchFamily="49" charset="0"/>
              </a:rPr>
              <a:t>marker_colour</a:t>
            </a:r>
            <a:r>
              <a:rPr lang="en-GB" sz="1200"/>
              <a:t> determined previously.</a:t>
            </a:r>
          </a:p>
          <a:p>
            <a:pPr lvl="2"/>
            <a:endParaRPr lang="en-GB" sz="1200"/>
          </a:p>
          <a:p>
            <a:pPr marL="457200" indent="-457200">
              <a:buFont typeface="+mj-lt"/>
              <a:buAutoNum type="arabicPeriod"/>
            </a:pPr>
            <a:r>
              <a:rPr lang="en-GB" sz="1800"/>
              <a:t>Calculate the distances between a launch site to its proximities</a:t>
            </a:r>
          </a:p>
          <a:p>
            <a:pPr marL="647700" lvl="2" indent="-285750"/>
            <a:r>
              <a:rPr lang="en-GB" sz="1200"/>
              <a:t>To explore the proximities of launch sites, calculations of distances between points can be made using the </a:t>
            </a:r>
            <a:r>
              <a:rPr lang="en-GB" sz="1200">
                <a:solidFill>
                  <a:srgbClr val="D69D68"/>
                </a:solidFill>
                <a:latin typeface="Consolas" panose="020B0609020204030204" pitchFamily="49" charset="0"/>
              </a:rPr>
              <a:t>Lat</a:t>
            </a:r>
            <a:r>
              <a:rPr lang="en-GB" sz="1200"/>
              <a:t> and </a:t>
            </a:r>
            <a:r>
              <a:rPr lang="en-GB" sz="1200">
                <a:solidFill>
                  <a:srgbClr val="D69D68"/>
                </a:solidFill>
                <a:latin typeface="Consolas" panose="020B0609020204030204" pitchFamily="49" charset="0"/>
              </a:rPr>
              <a:t>Long</a:t>
            </a:r>
            <a:r>
              <a:rPr lang="en-GB" sz="1200"/>
              <a:t> values.</a:t>
            </a:r>
          </a:p>
          <a:p>
            <a:pPr marL="647700" lvl="2" indent="-285750"/>
            <a:r>
              <a:rPr lang="en-GB" sz="1200"/>
              <a:t>After marking a point using the </a:t>
            </a:r>
            <a:r>
              <a:rPr lang="en-GB" sz="1200">
                <a:solidFill>
                  <a:srgbClr val="D69D68"/>
                </a:solidFill>
                <a:latin typeface="Consolas" panose="020B0609020204030204" pitchFamily="49" charset="0"/>
              </a:rPr>
              <a:t>Lat</a:t>
            </a:r>
            <a:r>
              <a:rPr lang="en-GB" sz="1200"/>
              <a:t> and </a:t>
            </a:r>
            <a:r>
              <a:rPr lang="en-GB" sz="1200">
                <a:solidFill>
                  <a:srgbClr val="D69D68"/>
                </a:solidFill>
                <a:latin typeface="Consolas" panose="020B0609020204030204" pitchFamily="49" charset="0"/>
              </a:rPr>
              <a:t>Long</a:t>
            </a:r>
            <a:r>
              <a:rPr lang="en-GB" sz="1200"/>
              <a:t> values, create a </a:t>
            </a:r>
            <a:r>
              <a:rPr lang="en-GB" sz="1200">
                <a:solidFill>
                  <a:srgbClr val="61AFEF"/>
                </a:solidFill>
                <a:latin typeface="Consolas" panose="020B0609020204030204" pitchFamily="49" charset="0"/>
              </a:rPr>
              <a:t>folium.Marker</a:t>
            </a:r>
            <a:r>
              <a:rPr lang="en-GB" sz="1200"/>
              <a:t> object to show the distance.</a:t>
            </a:r>
          </a:p>
          <a:p>
            <a:pPr marL="647700" lvl="2" indent="-285750"/>
            <a:r>
              <a:rPr lang="en-GB" sz="1200"/>
              <a:t>To display the distance line between two points, draw a </a:t>
            </a:r>
            <a:r>
              <a:rPr lang="en-GB" sz="1200">
                <a:solidFill>
                  <a:srgbClr val="61AFEF"/>
                </a:solidFill>
                <a:latin typeface="Consolas" panose="020B0609020204030204" pitchFamily="49" charset="0"/>
              </a:rPr>
              <a:t>folium.PolyLine</a:t>
            </a:r>
            <a:r>
              <a:rPr lang="en-GB" sz="1200"/>
              <a:t> and add this to the map.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BCDE4-7515-9B85-57AF-5CD6D865E62F}"/>
              </a:ext>
            </a:extLst>
          </p:cNvPr>
          <p:cNvSpPr txBox="1"/>
          <p:nvPr/>
        </p:nvSpPr>
        <p:spPr>
          <a:xfrm>
            <a:off x="11064552" y="6487452"/>
            <a:ext cx="8947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2"/>
              </a:rPr>
              <a:t>GitHub Link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571763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DB8-4622-2412-CA07-9BB087CD00E9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Interactive dashboard – </a:t>
            </a:r>
            <a:r>
              <a:rPr lang="en-US">
                <a:solidFill>
                  <a:schemeClr val="accent2"/>
                </a:solidFill>
              </a:rPr>
              <a:t>plotly dash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C9B84-0442-A6EE-BF15-54E34482FB2E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>
                <a:solidFill>
                  <a:schemeClr val="accent2"/>
                </a:solidFill>
              </a:rPr>
              <a:t>The following plots were added to a Plotly Dash dashboard to have an interactive visualisation of the data:</a:t>
            </a:r>
          </a:p>
          <a:p>
            <a:endParaRPr lang="en-GB"/>
          </a:p>
          <a:p>
            <a:pPr marL="457200" indent="-457200">
              <a:buFont typeface="+mj-lt"/>
              <a:buAutoNum type="arabicPeriod"/>
            </a:pPr>
            <a:r>
              <a:rPr lang="en-GB"/>
              <a:t>Pie chart (</a:t>
            </a:r>
            <a:r>
              <a:rPr lang="en-GB">
                <a:solidFill>
                  <a:srgbClr val="61AFEF"/>
                </a:solidFill>
                <a:latin typeface="Consolas" panose="020B0609020204030204" pitchFamily="49" charset="0"/>
              </a:rPr>
              <a:t>px.pie()</a:t>
            </a:r>
            <a:r>
              <a:rPr lang="en-GB"/>
              <a:t>) showing the total successful launches per site 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/>
              <a:t>This makes it clear to see which sites are most successful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/>
              <a:t>The chart could also be filtered (using a </a:t>
            </a:r>
            <a:r>
              <a:rPr lang="en-GB" sz="2000">
                <a:solidFill>
                  <a:srgbClr val="61AFEF"/>
                </a:solidFill>
                <a:latin typeface="Consolas" panose="020B0609020204030204" pitchFamily="49" charset="0"/>
              </a:rPr>
              <a:t>dcc.Dropdown()</a:t>
            </a:r>
            <a:r>
              <a:rPr lang="en-GB"/>
              <a:t> object) to see the success/failure ratio for an individual site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endParaRPr lang="en-GB"/>
          </a:p>
          <a:p>
            <a:pPr marL="457200" indent="-457200">
              <a:buFont typeface="+mj-lt"/>
              <a:buAutoNum type="arabicPeriod"/>
            </a:pPr>
            <a:r>
              <a:rPr lang="en-GB"/>
              <a:t>Scatter graph (</a:t>
            </a:r>
            <a:r>
              <a:rPr lang="en-GB">
                <a:solidFill>
                  <a:srgbClr val="61AFEF"/>
                </a:solidFill>
                <a:latin typeface="Consolas" panose="020B0609020204030204" pitchFamily="49" charset="0"/>
              </a:rPr>
              <a:t>px.scatter()</a:t>
            </a:r>
            <a:r>
              <a:rPr lang="en-GB"/>
              <a:t>) to show the correlation between outcome (success or not) and payload mass (kg)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/>
              <a:t>This could be filtered (using a </a:t>
            </a:r>
            <a:r>
              <a:rPr lang="en-GB" sz="2000">
                <a:solidFill>
                  <a:srgbClr val="61AFEF"/>
                </a:solidFill>
                <a:latin typeface="Consolas" panose="020B0609020204030204" pitchFamily="49" charset="0"/>
              </a:rPr>
              <a:t>RangeSlider()</a:t>
            </a:r>
            <a:r>
              <a:rPr lang="en-GB">
                <a:solidFill>
                  <a:schemeClr val="accent2"/>
                </a:solidFill>
              </a:rPr>
              <a:t> </a:t>
            </a:r>
            <a:r>
              <a:rPr lang="en-GB"/>
              <a:t>object) by ranges of payload masses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/>
              <a:t>It could also be filtered by booster version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6E350D-D97D-109C-A087-3F57282697BB}"/>
              </a:ext>
            </a:extLst>
          </p:cNvPr>
          <p:cNvSpPr txBox="1"/>
          <p:nvPr/>
        </p:nvSpPr>
        <p:spPr>
          <a:xfrm>
            <a:off x="11064552" y="6487452"/>
            <a:ext cx="8947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2"/>
              </a:rPr>
              <a:t>GitHub Link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231217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C3497F0-2516-DAA1-E354-DC0EC6D21684}"/>
              </a:ext>
            </a:extLst>
          </p:cNvPr>
          <p:cNvSpPr txBox="1">
            <a:spLocks/>
          </p:cNvSpPr>
          <p:nvPr/>
        </p:nvSpPr>
        <p:spPr>
          <a:xfrm>
            <a:off x="404813" y="1447801"/>
            <a:ext cx="11406187" cy="6964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solidFill>
                  <a:schemeClr val="accent2"/>
                </a:solidFill>
              </a:rPr>
              <a:t>The following steps were taking to develop, evaluate, and find the best performing classification model: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5A5474B-23FC-7BBF-454C-5669676743E1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Predictive Analysis - </a:t>
            </a:r>
            <a:r>
              <a:rPr lang="en-US">
                <a:solidFill>
                  <a:schemeClr val="accent2"/>
                </a:solidFill>
              </a:rPr>
              <a:t>Classification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A27188-E175-5008-4B19-E02E264E2733}"/>
              </a:ext>
            </a:extLst>
          </p:cNvPr>
          <p:cNvSpPr txBox="1"/>
          <p:nvPr/>
        </p:nvSpPr>
        <p:spPr>
          <a:xfrm>
            <a:off x="11064552" y="6487452"/>
            <a:ext cx="8947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2"/>
              </a:rPr>
              <a:t>GitHub Link</a:t>
            </a:r>
            <a:endParaRPr lang="en-GB" sz="100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50EC861-898B-8E1F-0538-D3CAC59711AC}"/>
              </a:ext>
            </a:extLst>
          </p:cNvPr>
          <p:cNvSpPr txBox="1">
            <a:spLocks/>
          </p:cNvSpPr>
          <p:nvPr/>
        </p:nvSpPr>
        <p:spPr>
          <a:xfrm>
            <a:off x="404813" y="2085331"/>
            <a:ext cx="3456432" cy="69964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Model Development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24ED56A-D012-D261-D081-6F7AF9B1CAFA}"/>
              </a:ext>
            </a:extLst>
          </p:cNvPr>
          <p:cNvSpPr txBox="1">
            <a:spLocks/>
          </p:cNvSpPr>
          <p:nvPr/>
        </p:nvSpPr>
        <p:spPr>
          <a:xfrm>
            <a:off x="404812" y="2833358"/>
            <a:ext cx="3314923" cy="34039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To prepare the dataset for model development: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Load dataset		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Perform necessary data transformations (standardise and pre-process)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Split data into training and test data sets, using </a:t>
            </a:r>
            <a:r>
              <a:rPr lang="en-GB" sz="1200" b="0" dirty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train_test_split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()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Decide which type of machine learning algorithms are most appropriate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For each chosen algorithm: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Create a </a:t>
            </a:r>
            <a:r>
              <a:rPr lang="en-GB" sz="1200" dirty="0">
                <a:solidFill>
                  <a:srgbClr val="61AFEF"/>
                </a:solidFill>
                <a:latin typeface="Consolas" panose="020B0609020204030204" pitchFamily="49" charset="0"/>
              </a:rPr>
              <a:t>GridSearchCV</a:t>
            </a:r>
            <a:r>
              <a:rPr lang="en-GB" sz="1200" dirty="0"/>
              <a:t> object and a dictionary of parameters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Fit the object to the parameters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Use the training data set to train the model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1C6AD64-D6F4-1BD6-F4F8-592975E2B332}"/>
              </a:ext>
            </a:extLst>
          </p:cNvPr>
          <p:cNvSpPr txBox="1">
            <a:spLocks/>
          </p:cNvSpPr>
          <p:nvPr/>
        </p:nvSpPr>
        <p:spPr>
          <a:xfrm>
            <a:off x="4371046" y="2121171"/>
            <a:ext cx="2552253" cy="62796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Model Evaluation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103C8680-385E-0320-0FE2-6334BA14636A}"/>
              </a:ext>
            </a:extLst>
          </p:cNvPr>
          <p:cNvSpPr txBox="1">
            <a:spLocks/>
          </p:cNvSpPr>
          <p:nvPr/>
        </p:nvSpPr>
        <p:spPr>
          <a:xfrm>
            <a:off x="4371047" y="2796483"/>
            <a:ext cx="3237121" cy="34408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For each chosen algorithm: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</a:rPr>
              <a:t>Using the output GridSearchCV object:</a:t>
            </a:r>
          </a:p>
          <a:p>
            <a:pPr marL="647700" lvl="2" indent="-285750"/>
            <a:r>
              <a:rPr lang="en-GB" sz="1000" dirty="0">
                <a:solidFill>
                  <a:schemeClr val="bg1"/>
                </a:solidFill>
              </a:rPr>
              <a:t>Check the tuned hyperparameters (</a:t>
            </a:r>
            <a:r>
              <a:rPr lang="en-GB" sz="1000" dirty="0" err="1">
                <a:solidFill>
                  <a:srgbClr val="61AFEF"/>
                </a:solidFill>
                <a:latin typeface="Consolas" panose="020B0609020204030204" pitchFamily="49" charset="0"/>
              </a:rPr>
              <a:t>best_params</a:t>
            </a:r>
            <a:r>
              <a:rPr lang="en-GB" sz="1000" dirty="0">
                <a:solidFill>
                  <a:srgbClr val="61AFEF"/>
                </a:solidFill>
              </a:rPr>
              <a:t>_</a:t>
            </a:r>
            <a:r>
              <a:rPr lang="en-GB" sz="1000" dirty="0">
                <a:solidFill>
                  <a:schemeClr val="bg1"/>
                </a:solidFill>
              </a:rPr>
              <a:t>)</a:t>
            </a:r>
          </a:p>
          <a:p>
            <a:pPr marL="647700" lvl="2" indent="-285750"/>
            <a:r>
              <a:rPr lang="en-GB" sz="1000" dirty="0">
                <a:solidFill>
                  <a:schemeClr val="bg1"/>
                </a:solidFill>
              </a:rPr>
              <a:t>Check the accuracy (</a:t>
            </a:r>
            <a:r>
              <a:rPr lang="en-GB" sz="1000" dirty="0">
                <a:solidFill>
                  <a:srgbClr val="61AFEF"/>
                </a:solidFill>
                <a:latin typeface="Consolas" panose="020B0609020204030204" pitchFamily="49" charset="0"/>
              </a:rPr>
              <a:t>score </a:t>
            </a:r>
            <a:r>
              <a:rPr lang="en-GB" sz="1000" dirty="0">
                <a:solidFill>
                  <a:schemeClr val="bg1"/>
                </a:solidFill>
              </a:rPr>
              <a:t>and</a:t>
            </a:r>
            <a:r>
              <a:rPr lang="en-GB" sz="1000" dirty="0">
                <a:solidFill>
                  <a:srgbClr val="61AFEF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61AFEF"/>
                </a:solidFill>
                <a:latin typeface="Consolas" panose="020B0609020204030204" pitchFamily="49" charset="0"/>
              </a:rPr>
              <a:t>best_score</a:t>
            </a:r>
            <a:r>
              <a:rPr lang="en-GB" sz="1000" dirty="0">
                <a:solidFill>
                  <a:srgbClr val="61AFEF"/>
                </a:solidFill>
                <a:latin typeface="Consolas" panose="020B0609020204030204" pitchFamily="49" charset="0"/>
              </a:rPr>
              <a:t>_</a:t>
            </a:r>
            <a:r>
              <a:rPr lang="en-GB" sz="1000" dirty="0">
                <a:solidFill>
                  <a:schemeClr val="bg1"/>
                </a:solidFill>
              </a:rPr>
              <a:t>)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</a:rPr>
              <a:t>Plot and examine the Confusion Matrix</a:t>
            </a:r>
          </a:p>
          <a:p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5B2C6600-8A01-DB4F-E4C9-A504CD11B6FF}"/>
              </a:ext>
            </a:extLst>
          </p:cNvPr>
          <p:cNvSpPr txBox="1">
            <a:spLocks/>
          </p:cNvSpPr>
          <p:nvPr/>
        </p:nvSpPr>
        <p:spPr>
          <a:xfrm>
            <a:off x="8330755" y="2074444"/>
            <a:ext cx="3456432" cy="721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Finding the Best Classification Model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48603804-8594-1906-DD1B-34EDEE6D574C}"/>
              </a:ext>
            </a:extLst>
          </p:cNvPr>
          <p:cNvSpPr txBox="1">
            <a:spLocks/>
          </p:cNvSpPr>
          <p:nvPr/>
        </p:nvSpPr>
        <p:spPr>
          <a:xfrm>
            <a:off x="8330755" y="2799668"/>
            <a:ext cx="3093837" cy="34376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Review the accuracy scores for all chosen algorithms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The model with the highest accuracy score is determined as the best performing model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BAA876D-3026-6114-2CB0-4D03A33EC690}"/>
              </a:ext>
            </a:extLst>
          </p:cNvPr>
          <p:cNvSpPr/>
          <p:nvPr/>
        </p:nvSpPr>
        <p:spPr>
          <a:xfrm>
            <a:off x="3719736" y="2262749"/>
            <a:ext cx="360040" cy="344810"/>
          </a:xfrm>
          <a:prstGeom prst="rightArrow">
            <a:avLst>
              <a:gd name="adj1" fmla="val 50000"/>
              <a:gd name="adj2" fmla="val 5529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8A57BA3-15A2-0C60-1795-784A345AA53F}"/>
              </a:ext>
            </a:extLst>
          </p:cNvPr>
          <p:cNvSpPr/>
          <p:nvPr/>
        </p:nvSpPr>
        <p:spPr>
          <a:xfrm>
            <a:off x="7608168" y="2262749"/>
            <a:ext cx="360040" cy="344810"/>
          </a:xfrm>
          <a:prstGeom prst="rightArrow">
            <a:avLst>
              <a:gd name="adj1" fmla="val 50000"/>
              <a:gd name="adj2" fmla="val 5529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1B5F8A-6AE7-215A-9BDC-4D618C647313}"/>
              </a:ext>
            </a:extLst>
          </p:cNvPr>
          <p:cNvGrpSpPr/>
          <p:nvPr/>
        </p:nvGrpSpPr>
        <p:grpSpPr>
          <a:xfrm>
            <a:off x="6610883" y="2168392"/>
            <a:ext cx="493689" cy="533524"/>
            <a:chOff x="5808998" y="4603333"/>
            <a:chExt cx="627520" cy="67815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03C06AF-14A7-BE77-073A-4B9F8490DD1D}"/>
                </a:ext>
              </a:extLst>
            </p:cNvPr>
            <p:cNvSpPr/>
            <p:nvPr/>
          </p:nvSpPr>
          <p:spPr>
            <a:xfrm>
              <a:off x="6171760" y="4669521"/>
              <a:ext cx="261873" cy="248803"/>
            </a:xfrm>
            <a:custGeom>
              <a:avLst/>
              <a:gdLst>
                <a:gd name="connsiteX0" fmla="*/ 13393 w 261873"/>
                <a:gd name="connsiteY0" fmla="*/ 37253 h 248803"/>
                <a:gd name="connsiteX1" fmla="*/ 172175 w 261873"/>
                <a:gd name="connsiteY1" fmla="*/ 189653 h 248803"/>
                <a:gd name="connsiteX2" fmla="*/ 142838 w 261873"/>
                <a:gd name="connsiteY2" fmla="*/ 172222 h 248803"/>
                <a:gd name="connsiteX3" fmla="*/ 116341 w 261873"/>
                <a:gd name="connsiteY3" fmla="*/ 177095 h 248803"/>
                <a:gd name="connsiteX4" fmla="*/ 121215 w 261873"/>
                <a:gd name="connsiteY4" fmla="*/ 203592 h 248803"/>
                <a:gd name="connsiteX5" fmla="*/ 123788 w 261873"/>
                <a:gd name="connsiteY5" fmla="*/ 205083 h 248803"/>
                <a:gd name="connsiteX6" fmla="*/ 190463 w 261873"/>
                <a:gd name="connsiteY6" fmla="*/ 244612 h 248803"/>
                <a:gd name="connsiteX7" fmla="*/ 202369 w 261873"/>
                <a:gd name="connsiteY7" fmla="*/ 248803 h 248803"/>
                <a:gd name="connsiteX8" fmla="*/ 202845 w 261873"/>
                <a:gd name="connsiteY8" fmla="*/ 248803 h 248803"/>
                <a:gd name="connsiteX9" fmla="*/ 204369 w 261873"/>
                <a:gd name="connsiteY9" fmla="*/ 248803 h 248803"/>
                <a:gd name="connsiteX10" fmla="*/ 205131 w 261873"/>
                <a:gd name="connsiteY10" fmla="*/ 248803 h 248803"/>
                <a:gd name="connsiteX11" fmla="*/ 205131 w 261873"/>
                <a:gd name="connsiteY11" fmla="*/ 248803 h 248803"/>
                <a:gd name="connsiteX12" fmla="*/ 206655 w 261873"/>
                <a:gd name="connsiteY12" fmla="*/ 248803 h 248803"/>
                <a:gd name="connsiteX13" fmla="*/ 218276 w 261873"/>
                <a:gd name="connsiteY13" fmla="*/ 240040 h 248803"/>
                <a:gd name="connsiteX14" fmla="*/ 259995 w 261873"/>
                <a:gd name="connsiteY14" fmla="*/ 169841 h 248803"/>
                <a:gd name="connsiteX15" fmla="*/ 251057 w 261873"/>
                <a:gd name="connsiteY15" fmla="*/ 144426 h 248803"/>
                <a:gd name="connsiteX16" fmla="*/ 227134 w 261873"/>
                <a:gd name="connsiteY16" fmla="*/ 150791 h 248803"/>
                <a:gd name="connsiteX17" fmla="*/ 209513 w 261873"/>
                <a:gd name="connsiteY17" fmla="*/ 180795 h 248803"/>
                <a:gd name="connsiteX18" fmla="*/ 209513 w 261873"/>
                <a:gd name="connsiteY18" fmla="*/ 180795 h 248803"/>
                <a:gd name="connsiteX19" fmla="*/ 84640 w 261873"/>
                <a:gd name="connsiteY19" fmla="*/ 27537 h 248803"/>
                <a:gd name="connsiteX20" fmla="*/ 24728 w 261873"/>
                <a:gd name="connsiteY20" fmla="*/ 867 h 248803"/>
                <a:gd name="connsiteX21" fmla="*/ 867 w 261873"/>
                <a:gd name="connsiteY21" fmla="*/ 13393 h 248803"/>
                <a:gd name="connsiteX22" fmla="*/ 13393 w 261873"/>
                <a:gd name="connsiteY22" fmla="*/ 37253 h 24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873" h="248803">
                  <a:moveTo>
                    <a:pt x="13393" y="37253"/>
                  </a:moveTo>
                  <a:cubicBezTo>
                    <a:pt x="87226" y="60452"/>
                    <a:pt x="145967" y="116833"/>
                    <a:pt x="172175" y="189653"/>
                  </a:cubicBezTo>
                  <a:lnTo>
                    <a:pt x="142838" y="172222"/>
                  </a:lnTo>
                  <a:cubicBezTo>
                    <a:pt x="134176" y="166251"/>
                    <a:pt x="122312" y="168433"/>
                    <a:pt x="116341" y="177095"/>
                  </a:cubicBezTo>
                  <a:cubicBezTo>
                    <a:pt x="110370" y="185758"/>
                    <a:pt x="112552" y="197621"/>
                    <a:pt x="121215" y="203592"/>
                  </a:cubicBezTo>
                  <a:cubicBezTo>
                    <a:pt x="122032" y="204156"/>
                    <a:pt x="122892" y="204654"/>
                    <a:pt x="123788" y="205083"/>
                  </a:cubicBezTo>
                  <a:lnTo>
                    <a:pt x="190463" y="244612"/>
                  </a:lnTo>
                  <a:cubicBezTo>
                    <a:pt x="193840" y="247322"/>
                    <a:pt x="198039" y="248799"/>
                    <a:pt x="202369" y="248803"/>
                  </a:cubicBezTo>
                  <a:lnTo>
                    <a:pt x="202845" y="248803"/>
                  </a:lnTo>
                  <a:lnTo>
                    <a:pt x="204369" y="248803"/>
                  </a:lnTo>
                  <a:lnTo>
                    <a:pt x="205131" y="248803"/>
                  </a:lnTo>
                  <a:lnTo>
                    <a:pt x="205131" y="248803"/>
                  </a:lnTo>
                  <a:lnTo>
                    <a:pt x="206655" y="248803"/>
                  </a:lnTo>
                  <a:cubicBezTo>
                    <a:pt x="211536" y="247535"/>
                    <a:pt x="215714" y="244384"/>
                    <a:pt x="218276" y="240040"/>
                  </a:cubicBezTo>
                  <a:lnTo>
                    <a:pt x="259995" y="169841"/>
                  </a:lnTo>
                  <a:cubicBezTo>
                    <a:pt x="264545" y="160355"/>
                    <a:pt x="260544" y="148976"/>
                    <a:pt x="251057" y="144426"/>
                  </a:cubicBezTo>
                  <a:cubicBezTo>
                    <a:pt x="242603" y="140372"/>
                    <a:pt x="232455" y="143071"/>
                    <a:pt x="227134" y="150791"/>
                  </a:cubicBezTo>
                  <a:lnTo>
                    <a:pt x="209513" y="180795"/>
                  </a:lnTo>
                  <a:lnTo>
                    <a:pt x="209513" y="180795"/>
                  </a:lnTo>
                  <a:cubicBezTo>
                    <a:pt x="187493" y="116454"/>
                    <a:pt x="143205" y="62101"/>
                    <a:pt x="84640" y="27537"/>
                  </a:cubicBezTo>
                  <a:cubicBezTo>
                    <a:pt x="65740" y="16414"/>
                    <a:pt x="45642" y="7467"/>
                    <a:pt x="24728" y="867"/>
                  </a:cubicBezTo>
                  <a:cubicBezTo>
                    <a:pt x="14680" y="-2263"/>
                    <a:pt x="3997" y="3345"/>
                    <a:pt x="867" y="13393"/>
                  </a:cubicBezTo>
                  <a:cubicBezTo>
                    <a:pt x="-2263" y="23441"/>
                    <a:pt x="3345" y="34123"/>
                    <a:pt x="13393" y="3725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B0428F-2258-6481-0818-826A42AA4C84}"/>
                </a:ext>
              </a:extLst>
            </p:cNvPr>
            <p:cNvSpPr/>
            <p:nvPr/>
          </p:nvSpPr>
          <p:spPr>
            <a:xfrm>
              <a:off x="5808998" y="4701245"/>
              <a:ext cx="138654" cy="307657"/>
            </a:xfrm>
            <a:custGeom>
              <a:avLst/>
              <a:gdLst>
                <a:gd name="connsiteX0" fmla="*/ 7781 w 138654"/>
                <a:gd name="connsiteY0" fmla="*/ 292989 h 307657"/>
                <a:gd name="connsiteX1" fmla="*/ 26355 w 138654"/>
                <a:gd name="connsiteY1" fmla="*/ 307658 h 307657"/>
                <a:gd name="connsiteX2" fmla="*/ 30737 w 138654"/>
                <a:gd name="connsiteY2" fmla="*/ 307086 h 307657"/>
                <a:gd name="connsiteX3" fmla="*/ 44548 w 138654"/>
                <a:gd name="connsiteY3" fmla="*/ 284226 h 307657"/>
                <a:gd name="connsiteX4" fmla="*/ 73123 w 138654"/>
                <a:gd name="connsiteY4" fmla="*/ 101537 h 307657"/>
                <a:gd name="connsiteX5" fmla="*/ 99221 w 138654"/>
                <a:gd name="connsiteY5" fmla="*/ 65151 h 307657"/>
                <a:gd name="connsiteX6" fmla="*/ 99793 w 138654"/>
                <a:gd name="connsiteY6" fmla="*/ 65723 h 307657"/>
                <a:gd name="connsiteX7" fmla="*/ 99793 w 138654"/>
                <a:gd name="connsiteY7" fmla="*/ 100584 h 307657"/>
                <a:gd name="connsiteX8" fmla="*/ 118843 w 138654"/>
                <a:gd name="connsiteY8" fmla="*/ 119634 h 307657"/>
                <a:gd name="connsiteX9" fmla="*/ 137893 w 138654"/>
                <a:gd name="connsiteY9" fmla="*/ 100584 h 307657"/>
                <a:gd name="connsiteX10" fmla="*/ 138655 w 138654"/>
                <a:gd name="connsiteY10" fmla="*/ 19812 h 307657"/>
                <a:gd name="connsiteX11" fmla="*/ 119605 w 138654"/>
                <a:gd name="connsiteY11" fmla="*/ 762 h 307657"/>
                <a:gd name="connsiteX12" fmla="*/ 38738 w 138654"/>
                <a:gd name="connsiteY12" fmla="*/ 0 h 307657"/>
                <a:gd name="connsiteX13" fmla="*/ 19688 w 138654"/>
                <a:gd name="connsiteY13" fmla="*/ 19050 h 307657"/>
                <a:gd name="connsiteX14" fmla="*/ 38738 w 138654"/>
                <a:gd name="connsiteY14" fmla="*/ 38100 h 307657"/>
                <a:gd name="connsiteX15" fmla="*/ 72551 w 138654"/>
                <a:gd name="connsiteY15" fmla="*/ 38100 h 307657"/>
                <a:gd name="connsiteX16" fmla="*/ 39785 w 138654"/>
                <a:gd name="connsiteY16" fmla="*/ 81915 h 307657"/>
                <a:gd name="connsiteX17" fmla="*/ 7781 w 138654"/>
                <a:gd name="connsiteY17" fmla="*/ 292989 h 30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8654" h="307657">
                  <a:moveTo>
                    <a:pt x="7781" y="292989"/>
                  </a:moveTo>
                  <a:cubicBezTo>
                    <a:pt x="9816" y="301598"/>
                    <a:pt x="17509" y="307674"/>
                    <a:pt x="26355" y="307658"/>
                  </a:cubicBezTo>
                  <a:cubicBezTo>
                    <a:pt x="27833" y="307649"/>
                    <a:pt x="29305" y="307457"/>
                    <a:pt x="30737" y="307086"/>
                  </a:cubicBezTo>
                  <a:cubicBezTo>
                    <a:pt x="40806" y="304509"/>
                    <a:pt x="46951" y="294338"/>
                    <a:pt x="44548" y="284226"/>
                  </a:cubicBezTo>
                  <a:cubicBezTo>
                    <a:pt x="30027" y="221928"/>
                    <a:pt x="40273" y="156425"/>
                    <a:pt x="73123" y="101537"/>
                  </a:cubicBezTo>
                  <a:cubicBezTo>
                    <a:pt x="80730" y="88661"/>
                    <a:pt x="89464" y="76484"/>
                    <a:pt x="99221" y="65151"/>
                  </a:cubicBezTo>
                  <a:lnTo>
                    <a:pt x="99793" y="65723"/>
                  </a:lnTo>
                  <a:lnTo>
                    <a:pt x="99793" y="100584"/>
                  </a:lnTo>
                  <a:cubicBezTo>
                    <a:pt x="99793" y="111105"/>
                    <a:pt x="108322" y="119634"/>
                    <a:pt x="118843" y="119634"/>
                  </a:cubicBezTo>
                  <a:cubicBezTo>
                    <a:pt x="129364" y="119634"/>
                    <a:pt x="137893" y="111105"/>
                    <a:pt x="137893" y="100584"/>
                  </a:cubicBezTo>
                  <a:lnTo>
                    <a:pt x="138655" y="19812"/>
                  </a:lnTo>
                  <a:cubicBezTo>
                    <a:pt x="138655" y="9291"/>
                    <a:pt x="130126" y="762"/>
                    <a:pt x="119605" y="762"/>
                  </a:cubicBezTo>
                  <a:lnTo>
                    <a:pt x="38738" y="0"/>
                  </a:lnTo>
                  <a:cubicBezTo>
                    <a:pt x="28216" y="0"/>
                    <a:pt x="19688" y="8529"/>
                    <a:pt x="19688" y="19050"/>
                  </a:cubicBezTo>
                  <a:cubicBezTo>
                    <a:pt x="19688" y="29571"/>
                    <a:pt x="28216" y="38100"/>
                    <a:pt x="38738" y="38100"/>
                  </a:cubicBezTo>
                  <a:lnTo>
                    <a:pt x="72551" y="38100"/>
                  </a:lnTo>
                  <a:cubicBezTo>
                    <a:pt x="60264" y="51632"/>
                    <a:pt x="49293" y="66304"/>
                    <a:pt x="39785" y="81915"/>
                  </a:cubicBezTo>
                  <a:cubicBezTo>
                    <a:pt x="2095" y="145441"/>
                    <a:pt x="-9384" y="221146"/>
                    <a:pt x="7781" y="29298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D3889D6-5664-8D1F-9006-3CF03FCC2E32}"/>
                </a:ext>
              </a:extLst>
            </p:cNvPr>
            <p:cNvSpPr/>
            <p:nvPr/>
          </p:nvSpPr>
          <p:spPr>
            <a:xfrm>
              <a:off x="5996339" y="5117044"/>
              <a:ext cx="318117" cy="164442"/>
            </a:xfrm>
            <a:custGeom>
              <a:avLst/>
              <a:gdLst>
                <a:gd name="connsiteX0" fmla="*/ 285112 w 318117"/>
                <a:gd name="connsiteY0" fmla="*/ 5783 h 164442"/>
                <a:gd name="connsiteX1" fmla="*/ 68418 w 318117"/>
                <a:gd name="connsiteY1" fmla="*/ 69124 h 164442"/>
                <a:gd name="connsiteX2" fmla="*/ 68418 w 318117"/>
                <a:gd name="connsiteY2" fmla="*/ 69124 h 164442"/>
                <a:gd name="connsiteX3" fmla="*/ 98707 w 318117"/>
                <a:gd name="connsiteY3" fmla="*/ 51979 h 164442"/>
                <a:gd name="connsiteX4" fmla="*/ 105708 w 318117"/>
                <a:gd name="connsiteY4" fmla="*/ 25928 h 164442"/>
                <a:gd name="connsiteX5" fmla="*/ 79657 w 318117"/>
                <a:gd name="connsiteY5" fmla="*/ 18927 h 164442"/>
                <a:gd name="connsiteX6" fmla="*/ 9649 w 318117"/>
                <a:gd name="connsiteY6" fmla="*/ 58646 h 164442"/>
                <a:gd name="connsiteX7" fmla="*/ 2487 w 318117"/>
                <a:gd name="connsiteY7" fmla="*/ 84618 h 164442"/>
                <a:gd name="connsiteX8" fmla="*/ 2505 w 318117"/>
                <a:gd name="connsiteY8" fmla="*/ 84650 h 164442"/>
                <a:gd name="connsiteX9" fmla="*/ 42605 w 318117"/>
                <a:gd name="connsiteY9" fmla="*/ 154849 h 164442"/>
                <a:gd name="connsiteX10" fmla="*/ 68704 w 318117"/>
                <a:gd name="connsiteY10" fmla="*/ 161897 h 164442"/>
                <a:gd name="connsiteX11" fmla="*/ 75752 w 318117"/>
                <a:gd name="connsiteY11" fmla="*/ 135799 h 164442"/>
                <a:gd name="connsiteX12" fmla="*/ 58702 w 318117"/>
                <a:gd name="connsiteY12" fmla="*/ 106081 h 164442"/>
                <a:gd name="connsiteX13" fmla="*/ 311591 w 318117"/>
                <a:gd name="connsiteY13" fmla="*/ 33405 h 164442"/>
                <a:gd name="connsiteX14" fmla="*/ 313422 w 318117"/>
                <a:gd name="connsiteY14" fmla="*/ 6526 h 164442"/>
                <a:gd name="connsiteX15" fmla="*/ 286543 w 318117"/>
                <a:gd name="connsiteY15" fmla="*/ 4696 h 164442"/>
                <a:gd name="connsiteX16" fmla="*/ 285397 w 318117"/>
                <a:gd name="connsiteY16" fmla="*/ 5783 h 164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17" h="164442">
                  <a:moveTo>
                    <a:pt x="285112" y="5783"/>
                  </a:moveTo>
                  <a:cubicBezTo>
                    <a:pt x="227208" y="60409"/>
                    <a:pt x="146627" y="83964"/>
                    <a:pt x="68418" y="69124"/>
                  </a:cubicBezTo>
                  <a:lnTo>
                    <a:pt x="68418" y="69124"/>
                  </a:lnTo>
                  <a:lnTo>
                    <a:pt x="98707" y="51979"/>
                  </a:lnTo>
                  <a:cubicBezTo>
                    <a:pt x="107834" y="46718"/>
                    <a:pt x="110969" y="35055"/>
                    <a:pt x="105708" y="25928"/>
                  </a:cubicBezTo>
                  <a:cubicBezTo>
                    <a:pt x="100447" y="16801"/>
                    <a:pt x="88784" y="13666"/>
                    <a:pt x="79657" y="18927"/>
                  </a:cubicBezTo>
                  <a:lnTo>
                    <a:pt x="9649" y="58646"/>
                  </a:lnTo>
                  <a:cubicBezTo>
                    <a:pt x="499" y="63840"/>
                    <a:pt x="-2707" y="75468"/>
                    <a:pt x="2487" y="84618"/>
                  </a:cubicBezTo>
                  <a:cubicBezTo>
                    <a:pt x="2492" y="84629"/>
                    <a:pt x="2499" y="84639"/>
                    <a:pt x="2505" y="84650"/>
                  </a:cubicBezTo>
                  <a:lnTo>
                    <a:pt x="42605" y="154849"/>
                  </a:lnTo>
                  <a:cubicBezTo>
                    <a:pt x="47866" y="164002"/>
                    <a:pt x="59550" y="167158"/>
                    <a:pt x="68704" y="161897"/>
                  </a:cubicBezTo>
                  <a:cubicBezTo>
                    <a:pt x="77857" y="156637"/>
                    <a:pt x="81013" y="144952"/>
                    <a:pt x="75752" y="135799"/>
                  </a:cubicBezTo>
                  <a:lnTo>
                    <a:pt x="58702" y="106081"/>
                  </a:lnTo>
                  <a:cubicBezTo>
                    <a:pt x="149801" y="124416"/>
                    <a:pt x="244126" y="97309"/>
                    <a:pt x="311591" y="33405"/>
                  </a:cubicBezTo>
                  <a:cubicBezTo>
                    <a:pt x="319519" y="26488"/>
                    <a:pt x="320339" y="14454"/>
                    <a:pt x="313422" y="6526"/>
                  </a:cubicBezTo>
                  <a:cubicBezTo>
                    <a:pt x="306506" y="-1401"/>
                    <a:pt x="294472" y="-2221"/>
                    <a:pt x="286543" y="4696"/>
                  </a:cubicBezTo>
                  <a:cubicBezTo>
                    <a:pt x="286147" y="5041"/>
                    <a:pt x="285764" y="5404"/>
                    <a:pt x="285397" y="578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CE69DA5-463C-4E32-9BDF-2BE28DA80EA9}"/>
                </a:ext>
              </a:extLst>
            </p:cNvPr>
            <p:cNvSpPr/>
            <p:nvPr/>
          </p:nvSpPr>
          <p:spPr>
            <a:xfrm>
              <a:off x="5822156" y="5032244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AD87862-6C50-3C7F-912E-39984E4DC5BD}"/>
                </a:ext>
              </a:extLst>
            </p:cNvPr>
            <p:cNvSpPr/>
            <p:nvPr/>
          </p:nvSpPr>
          <p:spPr>
            <a:xfrm>
              <a:off x="6284118" y="4967093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4D6D0FA-733F-8E98-3C75-1E71E6C46A79}"/>
                </a:ext>
              </a:extLst>
            </p:cNvPr>
            <p:cNvSpPr/>
            <p:nvPr/>
          </p:nvSpPr>
          <p:spPr>
            <a:xfrm>
              <a:off x="6000749" y="4603333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0" name="Graphic 31" descr="Trophy with solid fill">
            <a:extLst>
              <a:ext uri="{FF2B5EF4-FFF2-40B4-BE49-F238E27FC236}">
                <a16:creationId xmlns:a16="http://schemas.microsoft.com/office/drawing/2014/main" id="{6937D9AF-5CB5-36A7-B7AE-CE0E8B39FD58}"/>
              </a:ext>
            </a:extLst>
          </p:cNvPr>
          <p:cNvSpPr/>
          <p:nvPr/>
        </p:nvSpPr>
        <p:spPr>
          <a:xfrm>
            <a:off x="10920536" y="2161783"/>
            <a:ext cx="504056" cy="546743"/>
          </a:xfrm>
          <a:custGeom>
            <a:avLst/>
            <a:gdLst>
              <a:gd name="connsiteX0" fmla="*/ 268778 w 314097"/>
              <a:gd name="connsiteY0" fmla="*/ 170510 h 354032"/>
              <a:gd name="connsiteX1" fmla="*/ 205958 w 314097"/>
              <a:gd name="connsiteY1" fmla="*/ 200574 h 354032"/>
              <a:gd name="connsiteX2" fmla="*/ 232881 w 314097"/>
              <a:gd name="connsiteY2" fmla="*/ 173202 h 354032"/>
              <a:gd name="connsiteX3" fmla="*/ 243201 w 314097"/>
              <a:gd name="connsiteY3" fmla="*/ 159741 h 354032"/>
              <a:gd name="connsiteX4" fmla="*/ 255316 w 314097"/>
              <a:gd name="connsiteY4" fmla="*/ 117113 h 354032"/>
              <a:gd name="connsiteX5" fmla="*/ 255316 w 314097"/>
              <a:gd name="connsiteY5" fmla="*/ 58781 h 354032"/>
              <a:gd name="connsiteX6" fmla="*/ 286726 w 314097"/>
              <a:gd name="connsiteY6" fmla="*/ 58781 h 354032"/>
              <a:gd name="connsiteX7" fmla="*/ 286726 w 314097"/>
              <a:gd name="connsiteY7" fmla="*/ 126985 h 354032"/>
              <a:gd name="connsiteX8" fmla="*/ 268778 w 314097"/>
              <a:gd name="connsiteY8" fmla="*/ 170510 h 354032"/>
              <a:gd name="connsiteX9" fmla="*/ 45768 w 314097"/>
              <a:gd name="connsiteY9" fmla="*/ 170510 h 354032"/>
              <a:gd name="connsiteX10" fmla="*/ 26923 w 314097"/>
              <a:gd name="connsiteY10" fmla="*/ 126985 h 354032"/>
              <a:gd name="connsiteX11" fmla="*/ 26923 w 314097"/>
              <a:gd name="connsiteY11" fmla="*/ 58332 h 354032"/>
              <a:gd name="connsiteX12" fmla="*/ 58332 w 314097"/>
              <a:gd name="connsiteY12" fmla="*/ 58332 h 354032"/>
              <a:gd name="connsiteX13" fmla="*/ 58332 w 314097"/>
              <a:gd name="connsiteY13" fmla="*/ 116665 h 354032"/>
              <a:gd name="connsiteX14" fmla="*/ 70448 w 314097"/>
              <a:gd name="connsiteY14" fmla="*/ 159292 h 354032"/>
              <a:gd name="connsiteX15" fmla="*/ 80768 w 314097"/>
              <a:gd name="connsiteY15" fmla="*/ 172754 h 354032"/>
              <a:gd name="connsiteX16" fmla="*/ 107691 w 314097"/>
              <a:gd name="connsiteY16" fmla="*/ 200125 h 354032"/>
              <a:gd name="connsiteX17" fmla="*/ 45768 w 314097"/>
              <a:gd name="connsiteY17" fmla="*/ 170510 h 354032"/>
              <a:gd name="connsiteX18" fmla="*/ 314097 w 314097"/>
              <a:gd name="connsiteY18" fmla="*/ 125639 h 354032"/>
              <a:gd name="connsiteX19" fmla="*/ 314097 w 314097"/>
              <a:gd name="connsiteY19" fmla="*/ 31410 h 354032"/>
              <a:gd name="connsiteX20" fmla="*/ 255765 w 314097"/>
              <a:gd name="connsiteY20" fmla="*/ 31410 h 354032"/>
              <a:gd name="connsiteX21" fmla="*/ 255765 w 314097"/>
              <a:gd name="connsiteY21" fmla="*/ 0 h 354032"/>
              <a:gd name="connsiteX22" fmla="*/ 157049 w 314097"/>
              <a:gd name="connsiteY22" fmla="*/ 0 h 354032"/>
              <a:gd name="connsiteX23" fmla="*/ 58332 w 314097"/>
              <a:gd name="connsiteY23" fmla="*/ 0 h 354032"/>
              <a:gd name="connsiteX24" fmla="*/ 58332 w 314097"/>
              <a:gd name="connsiteY24" fmla="*/ 31410 h 354032"/>
              <a:gd name="connsiteX25" fmla="*/ 0 w 314097"/>
              <a:gd name="connsiteY25" fmla="*/ 31410 h 354032"/>
              <a:gd name="connsiteX26" fmla="*/ 0 w 314097"/>
              <a:gd name="connsiteY26" fmla="*/ 125190 h 354032"/>
              <a:gd name="connsiteX27" fmla="*/ 25576 w 314097"/>
              <a:gd name="connsiteY27" fmla="*/ 188010 h 354032"/>
              <a:gd name="connsiteX28" fmla="*/ 132818 w 314097"/>
              <a:gd name="connsiteY28" fmla="*/ 228394 h 354032"/>
              <a:gd name="connsiteX29" fmla="*/ 139100 w 314097"/>
              <a:gd name="connsiteY29" fmla="*/ 250829 h 354032"/>
              <a:gd name="connsiteX30" fmla="*/ 139100 w 314097"/>
              <a:gd name="connsiteY30" fmla="*/ 309161 h 354032"/>
              <a:gd name="connsiteX31" fmla="*/ 116665 w 314097"/>
              <a:gd name="connsiteY31" fmla="*/ 309161 h 354032"/>
              <a:gd name="connsiteX32" fmla="*/ 98716 w 314097"/>
              <a:gd name="connsiteY32" fmla="*/ 327110 h 354032"/>
              <a:gd name="connsiteX33" fmla="*/ 76281 w 314097"/>
              <a:gd name="connsiteY33" fmla="*/ 327110 h 354032"/>
              <a:gd name="connsiteX34" fmla="*/ 58332 w 314097"/>
              <a:gd name="connsiteY34" fmla="*/ 345058 h 354032"/>
              <a:gd name="connsiteX35" fmla="*/ 58332 w 314097"/>
              <a:gd name="connsiteY35" fmla="*/ 354033 h 354032"/>
              <a:gd name="connsiteX36" fmla="*/ 255765 w 314097"/>
              <a:gd name="connsiteY36" fmla="*/ 354033 h 354032"/>
              <a:gd name="connsiteX37" fmla="*/ 255765 w 314097"/>
              <a:gd name="connsiteY37" fmla="*/ 345058 h 354032"/>
              <a:gd name="connsiteX38" fmla="*/ 237817 w 314097"/>
              <a:gd name="connsiteY38" fmla="*/ 327110 h 354032"/>
              <a:gd name="connsiteX39" fmla="*/ 215381 w 314097"/>
              <a:gd name="connsiteY39" fmla="*/ 327110 h 354032"/>
              <a:gd name="connsiteX40" fmla="*/ 197433 w 314097"/>
              <a:gd name="connsiteY40" fmla="*/ 309161 h 354032"/>
              <a:gd name="connsiteX41" fmla="*/ 174997 w 314097"/>
              <a:gd name="connsiteY41" fmla="*/ 309161 h 354032"/>
              <a:gd name="connsiteX42" fmla="*/ 174997 w 314097"/>
              <a:gd name="connsiteY42" fmla="*/ 251278 h 354032"/>
              <a:gd name="connsiteX43" fmla="*/ 181279 w 314097"/>
              <a:gd name="connsiteY43" fmla="*/ 228842 h 354032"/>
              <a:gd name="connsiteX44" fmla="*/ 288521 w 314097"/>
              <a:gd name="connsiteY44" fmla="*/ 188458 h 354032"/>
              <a:gd name="connsiteX45" fmla="*/ 314097 w 314097"/>
              <a:gd name="connsiteY45" fmla="*/ 125639 h 354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14097" h="354032">
                <a:moveTo>
                  <a:pt x="268778" y="170510"/>
                </a:moveTo>
                <a:cubicBezTo>
                  <a:pt x="253073" y="186664"/>
                  <a:pt x="238265" y="196984"/>
                  <a:pt x="205958" y="200574"/>
                </a:cubicBezTo>
                <a:cubicBezTo>
                  <a:pt x="214484" y="192048"/>
                  <a:pt x="224355" y="183523"/>
                  <a:pt x="232881" y="173202"/>
                </a:cubicBezTo>
                <a:cubicBezTo>
                  <a:pt x="236470" y="169164"/>
                  <a:pt x="243201" y="160190"/>
                  <a:pt x="243201" y="159741"/>
                </a:cubicBezTo>
                <a:cubicBezTo>
                  <a:pt x="250829" y="147177"/>
                  <a:pt x="255316" y="132818"/>
                  <a:pt x="255316" y="117113"/>
                </a:cubicBezTo>
                <a:lnTo>
                  <a:pt x="255316" y="58781"/>
                </a:lnTo>
                <a:lnTo>
                  <a:pt x="286726" y="58781"/>
                </a:lnTo>
                <a:lnTo>
                  <a:pt x="286726" y="126985"/>
                </a:lnTo>
                <a:cubicBezTo>
                  <a:pt x="287175" y="127882"/>
                  <a:pt x="288072" y="150318"/>
                  <a:pt x="268778" y="170510"/>
                </a:cubicBezTo>
                <a:close/>
                <a:moveTo>
                  <a:pt x="45768" y="170510"/>
                </a:moveTo>
                <a:cubicBezTo>
                  <a:pt x="26025" y="150318"/>
                  <a:pt x="26923" y="127882"/>
                  <a:pt x="26923" y="126985"/>
                </a:cubicBezTo>
                <a:lnTo>
                  <a:pt x="26923" y="58332"/>
                </a:lnTo>
                <a:lnTo>
                  <a:pt x="58332" y="58332"/>
                </a:lnTo>
                <a:lnTo>
                  <a:pt x="58332" y="116665"/>
                </a:lnTo>
                <a:cubicBezTo>
                  <a:pt x="58332" y="132370"/>
                  <a:pt x="62819" y="146728"/>
                  <a:pt x="70448" y="159292"/>
                </a:cubicBezTo>
                <a:cubicBezTo>
                  <a:pt x="70448" y="159741"/>
                  <a:pt x="77178" y="169164"/>
                  <a:pt x="80768" y="172754"/>
                </a:cubicBezTo>
                <a:cubicBezTo>
                  <a:pt x="89742" y="183074"/>
                  <a:pt x="99165" y="191599"/>
                  <a:pt x="107691" y="200125"/>
                </a:cubicBezTo>
                <a:cubicBezTo>
                  <a:pt x="76281" y="196535"/>
                  <a:pt x="61025" y="186215"/>
                  <a:pt x="45768" y="170510"/>
                </a:cubicBezTo>
                <a:close/>
                <a:moveTo>
                  <a:pt x="314097" y="125639"/>
                </a:moveTo>
                <a:lnTo>
                  <a:pt x="314097" y="31410"/>
                </a:lnTo>
                <a:lnTo>
                  <a:pt x="255765" y="31410"/>
                </a:lnTo>
                <a:lnTo>
                  <a:pt x="255765" y="0"/>
                </a:lnTo>
                <a:lnTo>
                  <a:pt x="157049" y="0"/>
                </a:lnTo>
                <a:lnTo>
                  <a:pt x="58332" y="0"/>
                </a:lnTo>
                <a:lnTo>
                  <a:pt x="58332" y="31410"/>
                </a:lnTo>
                <a:lnTo>
                  <a:pt x="0" y="31410"/>
                </a:lnTo>
                <a:lnTo>
                  <a:pt x="0" y="125190"/>
                </a:lnTo>
                <a:cubicBezTo>
                  <a:pt x="0" y="129677"/>
                  <a:pt x="0" y="160638"/>
                  <a:pt x="25576" y="188010"/>
                </a:cubicBezTo>
                <a:cubicBezTo>
                  <a:pt x="50256" y="214035"/>
                  <a:pt x="80319" y="227496"/>
                  <a:pt x="132818" y="228394"/>
                </a:cubicBezTo>
                <a:cubicBezTo>
                  <a:pt x="136857" y="235124"/>
                  <a:pt x="139100" y="242752"/>
                  <a:pt x="139100" y="250829"/>
                </a:cubicBezTo>
                <a:lnTo>
                  <a:pt x="139100" y="309161"/>
                </a:lnTo>
                <a:lnTo>
                  <a:pt x="116665" y="309161"/>
                </a:lnTo>
                <a:cubicBezTo>
                  <a:pt x="106793" y="309161"/>
                  <a:pt x="98716" y="317238"/>
                  <a:pt x="98716" y="327110"/>
                </a:cubicBezTo>
                <a:lnTo>
                  <a:pt x="76281" y="327110"/>
                </a:lnTo>
                <a:cubicBezTo>
                  <a:pt x="66409" y="327110"/>
                  <a:pt x="58332" y="335187"/>
                  <a:pt x="58332" y="345058"/>
                </a:cubicBezTo>
                <a:lnTo>
                  <a:pt x="58332" y="354033"/>
                </a:lnTo>
                <a:lnTo>
                  <a:pt x="255765" y="354033"/>
                </a:lnTo>
                <a:lnTo>
                  <a:pt x="255765" y="345058"/>
                </a:lnTo>
                <a:cubicBezTo>
                  <a:pt x="255765" y="335187"/>
                  <a:pt x="247688" y="327110"/>
                  <a:pt x="237817" y="327110"/>
                </a:cubicBezTo>
                <a:lnTo>
                  <a:pt x="215381" y="327110"/>
                </a:lnTo>
                <a:cubicBezTo>
                  <a:pt x="215381" y="317238"/>
                  <a:pt x="207304" y="309161"/>
                  <a:pt x="197433" y="309161"/>
                </a:cubicBezTo>
                <a:lnTo>
                  <a:pt x="174997" y="309161"/>
                </a:lnTo>
                <a:lnTo>
                  <a:pt x="174997" y="251278"/>
                </a:lnTo>
                <a:cubicBezTo>
                  <a:pt x="174997" y="243201"/>
                  <a:pt x="177241" y="235573"/>
                  <a:pt x="181279" y="228842"/>
                </a:cubicBezTo>
                <a:cubicBezTo>
                  <a:pt x="233778" y="227945"/>
                  <a:pt x="263842" y="214035"/>
                  <a:pt x="288521" y="188458"/>
                </a:cubicBezTo>
                <a:cubicBezTo>
                  <a:pt x="314097" y="161536"/>
                  <a:pt x="314097" y="130126"/>
                  <a:pt x="314097" y="125639"/>
                </a:cubicBezTo>
                <a:close/>
              </a:path>
            </a:pathLst>
          </a:custGeom>
          <a:solidFill>
            <a:schemeClr val="accent2"/>
          </a:solidFill>
          <a:ln w="4465" cap="flat">
            <a:noFill/>
            <a:prstDash val="solid"/>
            <a:miter/>
          </a:ln>
        </p:spPr>
        <p:txBody>
          <a:bodyPr lIns="0" tIns="0" rIns="0" bIns="216000"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1</a:t>
            </a:r>
          </a:p>
        </p:txBody>
      </p:sp>
      <p:grpSp>
        <p:nvGrpSpPr>
          <p:cNvPr id="21" name="Graphic 34" descr="Gears with solid fill">
            <a:extLst>
              <a:ext uri="{FF2B5EF4-FFF2-40B4-BE49-F238E27FC236}">
                <a16:creationId xmlns:a16="http://schemas.microsoft.com/office/drawing/2014/main" id="{E5FEB135-6667-DCE1-C0EF-22F9B042AAE5}"/>
              </a:ext>
            </a:extLst>
          </p:cNvPr>
          <p:cNvGrpSpPr/>
          <p:nvPr/>
        </p:nvGrpSpPr>
        <p:grpSpPr>
          <a:xfrm>
            <a:off x="2947420" y="2213176"/>
            <a:ext cx="414510" cy="532054"/>
            <a:chOff x="6572721" y="4986786"/>
            <a:chExt cx="621030" cy="751522"/>
          </a:xfrm>
          <a:solidFill>
            <a:schemeClr val="accent2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775FDC5-13AB-C5E0-465A-6643202DA526}"/>
                </a:ext>
              </a:extLst>
            </p:cNvPr>
            <p:cNvSpPr/>
            <p:nvPr/>
          </p:nvSpPr>
          <p:spPr>
            <a:xfrm>
              <a:off x="6787987" y="4986786"/>
              <a:ext cx="405764" cy="404812"/>
            </a:xfrm>
            <a:custGeom>
              <a:avLst/>
              <a:gdLst>
                <a:gd name="connsiteX0" fmla="*/ 202883 w 405764"/>
                <a:gd name="connsiteY0" fmla="*/ 274320 h 404812"/>
                <a:gd name="connsiteX1" fmla="*/ 131445 w 405764"/>
                <a:gd name="connsiteY1" fmla="*/ 202883 h 404812"/>
                <a:gd name="connsiteX2" fmla="*/ 202883 w 405764"/>
                <a:gd name="connsiteY2" fmla="*/ 131445 h 404812"/>
                <a:gd name="connsiteX3" fmla="*/ 274320 w 405764"/>
                <a:gd name="connsiteY3" fmla="*/ 202883 h 404812"/>
                <a:gd name="connsiteX4" fmla="*/ 202883 w 405764"/>
                <a:gd name="connsiteY4" fmla="*/ 274320 h 404812"/>
                <a:gd name="connsiteX5" fmla="*/ 363855 w 405764"/>
                <a:gd name="connsiteY5" fmla="*/ 158115 h 404812"/>
                <a:gd name="connsiteX6" fmla="*/ 348615 w 405764"/>
                <a:gd name="connsiteY6" fmla="*/ 120968 h 404812"/>
                <a:gd name="connsiteX7" fmla="*/ 363855 w 405764"/>
                <a:gd name="connsiteY7" fmla="*/ 76200 h 404812"/>
                <a:gd name="connsiteX8" fmla="*/ 329565 w 405764"/>
                <a:gd name="connsiteY8" fmla="*/ 41910 h 404812"/>
                <a:gd name="connsiteX9" fmla="*/ 284798 w 405764"/>
                <a:gd name="connsiteY9" fmla="*/ 57150 h 404812"/>
                <a:gd name="connsiteX10" fmla="*/ 247650 w 405764"/>
                <a:gd name="connsiteY10" fmla="*/ 41910 h 404812"/>
                <a:gd name="connsiteX11" fmla="*/ 226695 w 405764"/>
                <a:gd name="connsiteY11" fmla="*/ 0 h 404812"/>
                <a:gd name="connsiteX12" fmla="*/ 179070 w 405764"/>
                <a:gd name="connsiteY12" fmla="*/ 0 h 404812"/>
                <a:gd name="connsiteX13" fmla="*/ 158115 w 405764"/>
                <a:gd name="connsiteY13" fmla="*/ 41910 h 404812"/>
                <a:gd name="connsiteX14" fmla="*/ 120968 w 405764"/>
                <a:gd name="connsiteY14" fmla="*/ 57150 h 404812"/>
                <a:gd name="connsiteX15" fmla="*/ 76200 w 405764"/>
                <a:gd name="connsiteY15" fmla="*/ 41910 h 404812"/>
                <a:gd name="connsiteX16" fmla="*/ 41910 w 405764"/>
                <a:gd name="connsiteY16" fmla="*/ 76200 h 404812"/>
                <a:gd name="connsiteX17" fmla="*/ 57150 w 405764"/>
                <a:gd name="connsiteY17" fmla="*/ 120968 h 404812"/>
                <a:gd name="connsiteX18" fmla="*/ 41910 w 405764"/>
                <a:gd name="connsiteY18" fmla="*/ 158115 h 404812"/>
                <a:gd name="connsiteX19" fmla="*/ 0 w 405764"/>
                <a:gd name="connsiteY19" fmla="*/ 179070 h 404812"/>
                <a:gd name="connsiteX20" fmla="*/ 0 w 405764"/>
                <a:gd name="connsiteY20" fmla="*/ 226695 h 404812"/>
                <a:gd name="connsiteX21" fmla="*/ 41910 w 405764"/>
                <a:gd name="connsiteY21" fmla="*/ 247650 h 404812"/>
                <a:gd name="connsiteX22" fmla="*/ 57150 w 405764"/>
                <a:gd name="connsiteY22" fmla="*/ 284798 h 404812"/>
                <a:gd name="connsiteX23" fmla="*/ 41910 w 405764"/>
                <a:gd name="connsiteY23" fmla="*/ 329565 h 404812"/>
                <a:gd name="connsiteX24" fmla="*/ 75248 w 405764"/>
                <a:gd name="connsiteY24" fmla="*/ 362903 h 404812"/>
                <a:gd name="connsiteX25" fmla="*/ 120015 w 405764"/>
                <a:gd name="connsiteY25" fmla="*/ 347663 h 404812"/>
                <a:gd name="connsiteX26" fmla="*/ 157163 w 405764"/>
                <a:gd name="connsiteY26" fmla="*/ 362903 h 404812"/>
                <a:gd name="connsiteX27" fmla="*/ 178118 w 405764"/>
                <a:gd name="connsiteY27" fmla="*/ 404813 h 404812"/>
                <a:gd name="connsiteX28" fmla="*/ 225743 w 405764"/>
                <a:gd name="connsiteY28" fmla="*/ 404813 h 404812"/>
                <a:gd name="connsiteX29" fmla="*/ 246698 w 405764"/>
                <a:gd name="connsiteY29" fmla="*/ 362903 h 404812"/>
                <a:gd name="connsiteX30" fmla="*/ 283845 w 405764"/>
                <a:gd name="connsiteY30" fmla="*/ 347663 h 404812"/>
                <a:gd name="connsiteX31" fmla="*/ 328613 w 405764"/>
                <a:gd name="connsiteY31" fmla="*/ 362903 h 404812"/>
                <a:gd name="connsiteX32" fmla="*/ 362903 w 405764"/>
                <a:gd name="connsiteY32" fmla="*/ 329565 h 404812"/>
                <a:gd name="connsiteX33" fmla="*/ 347663 w 405764"/>
                <a:gd name="connsiteY33" fmla="*/ 284798 h 404812"/>
                <a:gd name="connsiteX34" fmla="*/ 363855 w 405764"/>
                <a:gd name="connsiteY34" fmla="*/ 247650 h 404812"/>
                <a:gd name="connsiteX35" fmla="*/ 405765 w 405764"/>
                <a:gd name="connsiteY35" fmla="*/ 226695 h 404812"/>
                <a:gd name="connsiteX36" fmla="*/ 405765 w 405764"/>
                <a:gd name="connsiteY36" fmla="*/ 179070 h 404812"/>
                <a:gd name="connsiteX37" fmla="*/ 363855 w 405764"/>
                <a:gd name="connsiteY37" fmla="*/ 158115 h 4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05764" h="404812">
                  <a:moveTo>
                    <a:pt x="202883" y="274320"/>
                  </a:moveTo>
                  <a:cubicBezTo>
                    <a:pt x="162877" y="274320"/>
                    <a:pt x="131445" y="241935"/>
                    <a:pt x="131445" y="202883"/>
                  </a:cubicBezTo>
                  <a:cubicBezTo>
                    <a:pt x="131445" y="163830"/>
                    <a:pt x="163830" y="131445"/>
                    <a:pt x="202883" y="131445"/>
                  </a:cubicBezTo>
                  <a:cubicBezTo>
                    <a:pt x="242888" y="131445"/>
                    <a:pt x="274320" y="163830"/>
                    <a:pt x="274320" y="202883"/>
                  </a:cubicBezTo>
                  <a:cubicBezTo>
                    <a:pt x="274320" y="241935"/>
                    <a:pt x="241935" y="274320"/>
                    <a:pt x="202883" y="274320"/>
                  </a:cubicBezTo>
                  <a:close/>
                  <a:moveTo>
                    <a:pt x="363855" y="158115"/>
                  </a:moveTo>
                  <a:cubicBezTo>
                    <a:pt x="360045" y="144780"/>
                    <a:pt x="355283" y="132398"/>
                    <a:pt x="348615" y="120968"/>
                  </a:cubicBezTo>
                  <a:lnTo>
                    <a:pt x="363855" y="76200"/>
                  </a:lnTo>
                  <a:lnTo>
                    <a:pt x="329565" y="41910"/>
                  </a:lnTo>
                  <a:lnTo>
                    <a:pt x="284798" y="57150"/>
                  </a:lnTo>
                  <a:cubicBezTo>
                    <a:pt x="273367" y="50483"/>
                    <a:pt x="260985" y="45720"/>
                    <a:pt x="247650" y="41910"/>
                  </a:cubicBezTo>
                  <a:lnTo>
                    <a:pt x="226695" y="0"/>
                  </a:lnTo>
                  <a:lnTo>
                    <a:pt x="179070" y="0"/>
                  </a:lnTo>
                  <a:lnTo>
                    <a:pt x="158115" y="41910"/>
                  </a:lnTo>
                  <a:cubicBezTo>
                    <a:pt x="144780" y="45720"/>
                    <a:pt x="132398" y="50483"/>
                    <a:pt x="120968" y="57150"/>
                  </a:cubicBezTo>
                  <a:lnTo>
                    <a:pt x="76200" y="41910"/>
                  </a:lnTo>
                  <a:lnTo>
                    <a:pt x="41910" y="76200"/>
                  </a:lnTo>
                  <a:lnTo>
                    <a:pt x="57150" y="120968"/>
                  </a:lnTo>
                  <a:cubicBezTo>
                    <a:pt x="50482" y="132398"/>
                    <a:pt x="45720" y="144780"/>
                    <a:pt x="41910" y="158115"/>
                  </a:cubicBezTo>
                  <a:lnTo>
                    <a:pt x="0" y="179070"/>
                  </a:lnTo>
                  <a:lnTo>
                    <a:pt x="0" y="226695"/>
                  </a:lnTo>
                  <a:lnTo>
                    <a:pt x="41910" y="247650"/>
                  </a:lnTo>
                  <a:cubicBezTo>
                    <a:pt x="45720" y="260985"/>
                    <a:pt x="50482" y="273368"/>
                    <a:pt x="57150" y="284798"/>
                  </a:cubicBezTo>
                  <a:lnTo>
                    <a:pt x="41910" y="329565"/>
                  </a:lnTo>
                  <a:lnTo>
                    <a:pt x="75248" y="362903"/>
                  </a:lnTo>
                  <a:lnTo>
                    <a:pt x="120015" y="347663"/>
                  </a:lnTo>
                  <a:cubicBezTo>
                    <a:pt x="131445" y="354330"/>
                    <a:pt x="143827" y="359093"/>
                    <a:pt x="157163" y="362903"/>
                  </a:cubicBezTo>
                  <a:lnTo>
                    <a:pt x="178118" y="404813"/>
                  </a:lnTo>
                  <a:lnTo>
                    <a:pt x="225743" y="404813"/>
                  </a:lnTo>
                  <a:lnTo>
                    <a:pt x="246698" y="362903"/>
                  </a:lnTo>
                  <a:cubicBezTo>
                    <a:pt x="260033" y="359093"/>
                    <a:pt x="272415" y="354330"/>
                    <a:pt x="283845" y="347663"/>
                  </a:cubicBezTo>
                  <a:lnTo>
                    <a:pt x="328613" y="362903"/>
                  </a:lnTo>
                  <a:lnTo>
                    <a:pt x="362903" y="329565"/>
                  </a:lnTo>
                  <a:lnTo>
                    <a:pt x="347663" y="284798"/>
                  </a:lnTo>
                  <a:cubicBezTo>
                    <a:pt x="354330" y="273368"/>
                    <a:pt x="360045" y="260033"/>
                    <a:pt x="363855" y="247650"/>
                  </a:cubicBezTo>
                  <a:lnTo>
                    <a:pt x="405765" y="226695"/>
                  </a:lnTo>
                  <a:lnTo>
                    <a:pt x="405765" y="179070"/>
                  </a:lnTo>
                  <a:lnTo>
                    <a:pt x="363855" y="15811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40A445F-004A-0876-476B-D6D57F7288ED}"/>
                </a:ext>
              </a:extLst>
            </p:cNvPr>
            <p:cNvSpPr/>
            <p:nvPr/>
          </p:nvSpPr>
          <p:spPr>
            <a:xfrm>
              <a:off x="6572721" y="5333496"/>
              <a:ext cx="405765" cy="404812"/>
            </a:xfrm>
            <a:custGeom>
              <a:avLst/>
              <a:gdLst>
                <a:gd name="connsiteX0" fmla="*/ 202883 w 405765"/>
                <a:gd name="connsiteY0" fmla="*/ 274320 h 404812"/>
                <a:gd name="connsiteX1" fmla="*/ 131445 w 405765"/>
                <a:gd name="connsiteY1" fmla="*/ 202882 h 404812"/>
                <a:gd name="connsiteX2" fmla="*/ 202883 w 405765"/>
                <a:gd name="connsiteY2" fmla="*/ 131445 h 404812"/>
                <a:gd name="connsiteX3" fmla="*/ 274320 w 405765"/>
                <a:gd name="connsiteY3" fmla="*/ 202882 h 404812"/>
                <a:gd name="connsiteX4" fmla="*/ 202883 w 405765"/>
                <a:gd name="connsiteY4" fmla="*/ 274320 h 404812"/>
                <a:gd name="connsiteX5" fmla="*/ 202883 w 405765"/>
                <a:gd name="connsiteY5" fmla="*/ 274320 h 404812"/>
                <a:gd name="connsiteX6" fmla="*/ 348615 w 405765"/>
                <a:gd name="connsiteY6" fmla="*/ 120967 h 404812"/>
                <a:gd name="connsiteX7" fmla="*/ 363855 w 405765"/>
                <a:gd name="connsiteY7" fmla="*/ 76200 h 404812"/>
                <a:gd name="connsiteX8" fmla="*/ 329565 w 405765"/>
                <a:gd name="connsiteY8" fmla="*/ 41910 h 404812"/>
                <a:gd name="connsiteX9" fmla="*/ 284798 w 405765"/>
                <a:gd name="connsiteY9" fmla="*/ 57150 h 404812"/>
                <a:gd name="connsiteX10" fmla="*/ 247650 w 405765"/>
                <a:gd name="connsiteY10" fmla="*/ 41910 h 404812"/>
                <a:gd name="connsiteX11" fmla="*/ 226695 w 405765"/>
                <a:gd name="connsiteY11" fmla="*/ 0 h 404812"/>
                <a:gd name="connsiteX12" fmla="*/ 179070 w 405765"/>
                <a:gd name="connsiteY12" fmla="*/ 0 h 404812"/>
                <a:gd name="connsiteX13" fmla="*/ 158115 w 405765"/>
                <a:gd name="connsiteY13" fmla="*/ 41910 h 404812"/>
                <a:gd name="connsiteX14" fmla="*/ 120968 w 405765"/>
                <a:gd name="connsiteY14" fmla="*/ 57150 h 404812"/>
                <a:gd name="connsiteX15" fmla="*/ 76200 w 405765"/>
                <a:gd name="connsiteY15" fmla="*/ 41910 h 404812"/>
                <a:gd name="connsiteX16" fmla="*/ 42863 w 405765"/>
                <a:gd name="connsiteY16" fmla="*/ 75247 h 404812"/>
                <a:gd name="connsiteX17" fmla="*/ 57150 w 405765"/>
                <a:gd name="connsiteY17" fmla="*/ 120015 h 404812"/>
                <a:gd name="connsiteX18" fmla="*/ 41910 w 405765"/>
                <a:gd name="connsiteY18" fmla="*/ 157163 h 404812"/>
                <a:gd name="connsiteX19" fmla="*/ 0 w 405765"/>
                <a:gd name="connsiteY19" fmla="*/ 178117 h 404812"/>
                <a:gd name="connsiteX20" fmla="*/ 0 w 405765"/>
                <a:gd name="connsiteY20" fmla="*/ 225742 h 404812"/>
                <a:gd name="connsiteX21" fmla="*/ 41910 w 405765"/>
                <a:gd name="connsiteY21" fmla="*/ 246698 h 404812"/>
                <a:gd name="connsiteX22" fmla="*/ 57150 w 405765"/>
                <a:gd name="connsiteY22" fmla="*/ 283845 h 404812"/>
                <a:gd name="connsiteX23" fmla="*/ 42863 w 405765"/>
                <a:gd name="connsiteY23" fmla="*/ 328613 h 404812"/>
                <a:gd name="connsiteX24" fmla="*/ 76200 w 405765"/>
                <a:gd name="connsiteY24" fmla="*/ 361950 h 404812"/>
                <a:gd name="connsiteX25" fmla="*/ 120968 w 405765"/>
                <a:gd name="connsiteY25" fmla="*/ 347663 h 404812"/>
                <a:gd name="connsiteX26" fmla="*/ 158115 w 405765"/>
                <a:gd name="connsiteY26" fmla="*/ 362903 h 404812"/>
                <a:gd name="connsiteX27" fmla="*/ 179070 w 405765"/>
                <a:gd name="connsiteY27" fmla="*/ 404813 h 404812"/>
                <a:gd name="connsiteX28" fmla="*/ 226695 w 405765"/>
                <a:gd name="connsiteY28" fmla="*/ 404813 h 404812"/>
                <a:gd name="connsiteX29" fmla="*/ 247650 w 405765"/>
                <a:gd name="connsiteY29" fmla="*/ 362903 h 404812"/>
                <a:gd name="connsiteX30" fmla="*/ 284798 w 405765"/>
                <a:gd name="connsiteY30" fmla="*/ 347663 h 404812"/>
                <a:gd name="connsiteX31" fmla="*/ 329565 w 405765"/>
                <a:gd name="connsiteY31" fmla="*/ 362903 h 404812"/>
                <a:gd name="connsiteX32" fmla="*/ 362903 w 405765"/>
                <a:gd name="connsiteY32" fmla="*/ 328613 h 404812"/>
                <a:gd name="connsiteX33" fmla="*/ 348615 w 405765"/>
                <a:gd name="connsiteY33" fmla="*/ 284798 h 404812"/>
                <a:gd name="connsiteX34" fmla="*/ 363855 w 405765"/>
                <a:gd name="connsiteY34" fmla="*/ 247650 h 404812"/>
                <a:gd name="connsiteX35" fmla="*/ 405765 w 405765"/>
                <a:gd name="connsiteY35" fmla="*/ 226695 h 404812"/>
                <a:gd name="connsiteX36" fmla="*/ 405765 w 405765"/>
                <a:gd name="connsiteY36" fmla="*/ 179070 h 404812"/>
                <a:gd name="connsiteX37" fmla="*/ 363855 w 405765"/>
                <a:gd name="connsiteY37" fmla="*/ 158115 h 404812"/>
                <a:gd name="connsiteX38" fmla="*/ 348615 w 405765"/>
                <a:gd name="connsiteY38" fmla="*/ 120967 h 4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05765" h="404812">
                  <a:moveTo>
                    <a:pt x="202883" y="274320"/>
                  </a:moveTo>
                  <a:cubicBezTo>
                    <a:pt x="162878" y="274320"/>
                    <a:pt x="131445" y="241935"/>
                    <a:pt x="131445" y="202882"/>
                  </a:cubicBezTo>
                  <a:cubicBezTo>
                    <a:pt x="131445" y="162877"/>
                    <a:pt x="163830" y="131445"/>
                    <a:pt x="202883" y="131445"/>
                  </a:cubicBezTo>
                  <a:cubicBezTo>
                    <a:pt x="242888" y="131445"/>
                    <a:pt x="274320" y="163830"/>
                    <a:pt x="274320" y="202882"/>
                  </a:cubicBezTo>
                  <a:cubicBezTo>
                    <a:pt x="274320" y="241935"/>
                    <a:pt x="242888" y="274320"/>
                    <a:pt x="202883" y="274320"/>
                  </a:cubicBezTo>
                  <a:lnTo>
                    <a:pt x="202883" y="274320"/>
                  </a:lnTo>
                  <a:close/>
                  <a:moveTo>
                    <a:pt x="348615" y="120967"/>
                  </a:moveTo>
                  <a:lnTo>
                    <a:pt x="363855" y="76200"/>
                  </a:lnTo>
                  <a:lnTo>
                    <a:pt x="329565" y="41910"/>
                  </a:lnTo>
                  <a:lnTo>
                    <a:pt x="284798" y="57150"/>
                  </a:lnTo>
                  <a:cubicBezTo>
                    <a:pt x="273368" y="50482"/>
                    <a:pt x="260033" y="45720"/>
                    <a:pt x="247650" y="41910"/>
                  </a:cubicBezTo>
                  <a:lnTo>
                    <a:pt x="226695" y="0"/>
                  </a:lnTo>
                  <a:lnTo>
                    <a:pt x="179070" y="0"/>
                  </a:lnTo>
                  <a:lnTo>
                    <a:pt x="158115" y="41910"/>
                  </a:lnTo>
                  <a:cubicBezTo>
                    <a:pt x="144780" y="45720"/>
                    <a:pt x="132398" y="50482"/>
                    <a:pt x="120968" y="57150"/>
                  </a:cubicBezTo>
                  <a:lnTo>
                    <a:pt x="76200" y="41910"/>
                  </a:lnTo>
                  <a:lnTo>
                    <a:pt x="42863" y="75247"/>
                  </a:lnTo>
                  <a:lnTo>
                    <a:pt x="57150" y="120015"/>
                  </a:lnTo>
                  <a:cubicBezTo>
                    <a:pt x="50483" y="131445"/>
                    <a:pt x="45720" y="144780"/>
                    <a:pt x="41910" y="157163"/>
                  </a:cubicBezTo>
                  <a:lnTo>
                    <a:pt x="0" y="178117"/>
                  </a:lnTo>
                  <a:lnTo>
                    <a:pt x="0" y="225742"/>
                  </a:lnTo>
                  <a:lnTo>
                    <a:pt x="41910" y="246698"/>
                  </a:lnTo>
                  <a:cubicBezTo>
                    <a:pt x="45720" y="260032"/>
                    <a:pt x="50483" y="272415"/>
                    <a:pt x="57150" y="283845"/>
                  </a:cubicBezTo>
                  <a:lnTo>
                    <a:pt x="42863" y="328613"/>
                  </a:lnTo>
                  <a:lnTo>
                    <a:pt x="76200" y="361950"/>
                  </a:lnTo>
                  <a:lnTo>
                    <a:pt x="120968" y="347663"/>
                  </a:lnTo>
                  <a:cubicBezTo>
                    <a:pt x="132398" y="354330"/>
                    <a:pt x="144780" y="359092"/>
                    <a:pt x="158115" y="362903"/>
                  </a:cubicBezTo>
                  <a:lnTo>
                    <a:pt x="179070" y="404813"/>
                  </a:lnTo>
                  <a:lnTo>
                    <a:pt x="226695" y="404813"/>
                  </a:lnTo>
                  <a:lnTo>
                    <a:pt x="247650" y="362903"/>
                  </a:lnTo>
                  <a:cubicBezTo>
                    <a:pt x="260985" y="359092"/>
                    <a:pt x="273368" y="354330"/>
                    <a:pt x="284798" y="347663"/>
                  </a:cubicBezTo>
                  <a:lnTo>
                    <a:pt x="329565" y="362903"/>
                  </a:lnTo>
                  <a:lnTo>
                    <a:pt x="362903" y="328613"/>
                  </a:lnTo>
                  <a:lnTo>
                    <a:pt x="348615" y="284798"/>
                  </a:lnTo>
                  <a:cubicBezTo>
                    <a:pt x="355283" y="273367"/>
                    <a:pt x="360045" y="260985"/>
                    <a:pt x="363855" y="247650"/>
                  </a:cubicBezTo>
                  <a:lnTo>
                    <a:pt x="405765" y="226695"/>
                  </a:lnTo>
                  <a:lnTo>
                    <a:pt x="405765" y="179070"/>
                  </a:lnTo>
                  <a:lnTo>
                    <a:pt x="363855" y="158115"/>
                  </a:lnTo>
                  <a:cubicBezTo>
                    <a:pt x="360045" y="144780"/>
                    <a:pt x="355283" y="132397"/>
                    <a:pt x="348615" y="120967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24938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>
            <a:extLst>
              <a:ext uri="{FF2B5EF4-FFF2-40B4-BE49-F238E27FC236}">
                <a16:creationId xmlns:a16="http://schemas.microsoft.com/office/drawing/2014/main" id="{3805E3E2-A123-A786-DE00-49AF04F9C0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85" b="2785"/>
          <a:stretch>
            <a:fillRect/>
          </a:stretch>
        </p:blipFill>
        <p:spPr>
          <a:xfrm>
            <a:off x="5303838" y="0"/>
            <a:ext cx="6888162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8E36B69-AB10-A213-6453-4AD3D474ED74}"/>
              </a:ext>
            </a:extLst>
          </p:cNvPr>
          <p:cNvSpPr txBox="1">
            <a:spLocks/>
          </p:cNvSpPr>
          <p:nvPr/>
        </p:nvSpPr>
        <p:spPr>
          <a:xfrm>
            <a:off x="624040" y="980728"/>
            <a:ext cx="4104382" cy="7478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5400"/>
              <a:t>results</a:t>
            </a:r>
            <a:r>
              <a:rPr lang="en-GB"/>
              <a:t> 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Rectangle: Diagonal Corners Snipped 3">
            <a:extLst>
              <a:ext uri="{FF2B5EF4-FFF2-40B4-BE49-F238E27FC236}">
                <a16:creationId xmlns:a16="http://schemas.microsoft.com/office/drawing/2014/main" id="{EA66FC80-33B8-E63F-A446-E9BA3B7D226F}"/>
              </a:ext>
            </a:extLst>
          </p:cNvPr>
          <p:cNvSpPr/>
          <p:nvPr/>
        </p:nvSpPr>
        <p:spPr>
          <a:xfrm>
            <a:off x="226683" y="2476619"/>
            <a:ext cx="4899099" cy="952381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Exploratory Data Analysis</a:t>
            </a:r>
          </a:p>
        </p:txBody>
      </p:sp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842F30AC-9FD9-9BBD-0F99-106A85BEA815}"/>
              </a:ext>
            </a:extLst>
          </p:cNvPr>
          <p:cNvSpPr/>
          <p:nvPr/>
        </p:nvSpPr>
        <p:spPr>
          <a:xfrm>
            <a:off x="226683" y="3819495"/>
            <a:ext cx="4899099" cy="952381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Interactive Analytics</a:t>
            </a:r>
          </a:p>
        </p:txBody>
      </p:sp>
      <p:sp>
        <p:nvSpPr>
          <p:cNvPr id="6" name="Rectangle: Diagonal Corners Snipped 5">
            <a:extLst>
              <a:ext uri="{FF2B5EF4-FFF2-40B4-BE49-F238E27FC236}">
                <a16:creationId xmlns:a16="http://schemas.microsoft.com/office/drawing/2014/main" id="{F94E8DAD-6BB0-5F6F-80BB-B3DB5C734DA9}"/>
              </a:ext>
            </a:extLst>
          </p:cNvPr>
          <p:cNvSpPr/>
          <p:nvPr/>
        </p:nvSpPr>
        <p:spPr>
          <a:xfrm>
            <a:off x="226682" y="5162371"/>
            <a:ext cx="4899099" cy="952381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Predictive Analysis</a:t>
            </a:r>
          </a:p>
        </p:txBody>
      </p:sp>
    </p:spTree>
    <p:extLst>
      <p:ext uri="{BB962C8B-B14F-4D97-AF65-F5344CB8AC3E}">
        <p14:creationId xmlns:p14="http://schemas.microsoft.com/office/powerpoint/2010/main" val="659143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FDF98-49B2-64EA-940A-B0DB9B4D57CA}"/>
              </a:ext>
            </a:extLst>
          </p:cNvPr>
          <p:cNvSpPr txBox="1">
            <a:spLocks/>
          </p:cNvSpPr>
          <p:nvPr/>
        </p:nvSpPr>
        <p:spPr>
          <a:xfrm>
            <a:off x="402933" y="2921169"/>
            <a:ext cx="11386134" cy="10156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EDA - </a:t>
            </a:r>
            <a:r>
              <a:rPr lang="en-GB">
                <a:solidFill>
                  <a:schemeClr val="accent2"/>
                </a:solidFill>
              </a:rPr>
              <a:t>WITH VISUALIZATION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77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19D42-448A-202A-61F6-2F946B7A58F5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Launch Site VS. FLIGHT NUMBER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4BAAC-C07F-D316-475A-1000E42E1754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5691187" cy="49514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/>
              <a:t>The scatter plot of Launch Site vs. Flight Number shows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/>
              <a:t>As the number of flights increases, the rate of success at a launch site increases.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/>
              <a:t>Most of the early flights (flight numbers &lt; 30) were launched from CCAFS SLC 40, and were generally unsuccessful.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/>
              <a:t>The flights from VAFB SLC 4E also show this trend, that earlier flights were less successful.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/>
              <a:t>No early flights were launched from KSC LC 39A, so the launches from this site are more successful.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/>
              <a:t>Above a flight number of around 30, there are significantly more successful landings (Class = 1).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/>
          </a:p>
          <a:p>
            <a:endParaRPr lang="en-GB" sz="1600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EB0CE714-EE36-39AA-D978-CFE5E718E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39" y="1447800"/>
            <a:ext cx="5331147" cy="484279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44888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9B428-79C3-C9F3-5893-6CFE1860A29D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LAUNCH SITE vs. PAYLOAD MASS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8F6DCD-69E0-D031-811D-4F5ACFDEBBE6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4323035" cy="49514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/>
              <a:t>The scatter plot of Launch Site vs. Payload Mass shows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/>
              <a:t>Above a payload mass of around 7000 kg, there are very few unsuccessful landings, but there is also far less data for these heavier launches.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/>
              <a:t>There is no clear correlation between payload mass and success rate for a given launch site.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/>
              <a:t>All sites launched a variety of payload masses, with most of the launches from CCAFS SLC 40 being comparatively lighter payloads (with some outliers).</a:t>
            </a:r>
            <a:endParaRPr lang="en-GB" sz="1600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69283D99-28EA-5684-8D2D-A5CDEA70A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72" y="1484784"/>
            <a:ext cx="6843315" cy="399834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02093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C44A3-5C61-4A10-2AA7-F913789C25A1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Success Rate vs. Orbit Type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316720-40ED-0B5F-C04F-B4CC741868E5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4683075" cy="49514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/>
              <a:t>The bar chart of Success Rate vs. Orbit Type shows that the following orbits have the highest (100%) success rate: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/>
              <a:t>ES-L1 (Earth-Sun First Lagrangian Point)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/>
              <a:t>GEO (Geostationary Orbit)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/>
              <a:t>HEO (High Earth Orbit)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/>
              <a:t>SSO (Sun-synchronous Orbit)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/>
          </a:p>
          <a:p>
            <a:r>
              <a:rPr lang="en-GB" sz="1600"/>
              <a:t>The orbit with the lowest (0%) success rate 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/>
              <a:t>SO (Heliocentric Orbit)</a:t>
            </a:r>
            <a:endParaRPr lang="en-GB" sz="1600"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99369DF5-0B67-FE58-03E6-0D32C7085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28" y="1457693"/>
            <a:ext cx="6334497" cy="43001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18924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hlinkClick r:id="" action="ppaction://noaction"/>
            <a:extLst>
              <a:ext uri="{FF2B5EF4-FFF2-40B4-BE49-F238E27FC236}">
                <a16:creationId xmlns:a16="http://schemas.microsoft.com/office/drawing/2014/main" id="{AABA58CE-6E6A-53F5-ECFA-21C4C84C39B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436816" y="5010229"/>
            <a:ext cx="27219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</a:rPr>
              <a:t>Appendix</a:t>
            </a:r>
          </a:p>
        </p:txBody>
      </p:sp>
      <p:sp>
        <p:nvSpPr>
          <p:cNvPr id="18" name="Rectangle 17">
            <a:hlinkClick r:id="" action="ppaction://noaction"/>
            <a:extLst>
              <a:ext uri="{FF2B5EF4-FFF2-40B4-BE49-F238E27FC236}">
                <a16:creationId xmlns:a16="http://schemas.microsoft.com/office/drawing/2014/main" id="{15FBDD3E-C0C2-1CA3-28AA-B84ABED88CF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49416" y="5010229"/>
            <a:ext cx="660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chemeClr val="accent2"/>
                </a:solidFill>
              </a:rPr>
              <a:t>06</a:t>
            </a:r>
          </a:p>
        </p:txBody>
      </p:sp>
      <p:sp>
        <p:nvSpPr>
          <p:cNvPr id="19" name="Rectangle 18">
            <a:hlinkClick r:id="rId15" action="ppaction://hlinksldjump"/>
            <a:extLst>
              <a:ext uri="{FF2B5EF4-FFF2-40B4-BE49-F238E27FC236}">
                <a16:creationId xmlns:a16="http://schemas.microsoft.com/office/drawing/2014/main" id="{0BD94671-A970-998A-B6C3-D86C0E04D6F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436816" y="4450397"/>
            <a:ext cx="27219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</a:rPr>
              <a:t>Conclusions</a:t>
            </a:r>
          </a:p>
        </p:txBody>
      </p:sp>
      <p:sp>
        <p:nvSpPr>
          <p:cNvPr id="20" name="Rectangle 19">
            <a:hlinkClick r:id="rId15" action="ppaction://hlinksldjump"/>
            <a:extLst>
              <a:ext uri="{FF2B5EF4-FFF2-40B4-BE49-F238E27FC236}">
                <a16:creationId xmlns:a16="http://schemas.microsoft.com/office/drawing/2014/main" id="{537FB525-E175-8D14-C732-BB07054342F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49416" y="4450397"/>
            <a:ext cx="660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chemeClr val="accent2"/>
                </a:solidFill>
              </a:rPr>
              <a:t>05</a:t>
            </a:r>
          </a:p>
        </p:txBody>
      </p:sp>
      <p:sp>
        <p:nvSpPr>
          <p:cNvPr id="21" name="Rectangle 20">
            <a:hlinkClick r:id="rId16" action="ppaction://hlinksldjump"/>
            <a:extLst>
              <a:ext uri="{FF2B5EF4-FFF2-40B4-BE49-F238E27FC236}">
                <a16:creationId xmlns:a16="http://schemas.microsoft.com/office/drawing/2014/main" id="{211BFCF2-86F2-BAC7-3DFC-19E81EA37EE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436816" y="3890565"/>
            <a:ext cx="27219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22" name="Rectangle 21">
            <a:hlinkClick r:id="rId16" action="ppaction://hlinksldjump"/>
            <a:extLst>
              <a:ext uri="{FF2B5EF4-FFF2-40B4-BE49-F238E27FC236}">
                <a16:creationId xmlns:a16="http://schemas.microsoft.com/office/drawing/2014/main" id="{005DB9DC-EB81-3C53-27D4-06FAE5EEF4D1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49416" y="3890565"/>
            <a:ext cx="660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chemeClr val="accent2"/>
                </a:solidFill>
              </a:rPr>
              <a:t>04</a:t>
            </a:r>
          </a:p>
        </p:txBody>
      </p:sp>
      <p:sp>
        <p:nvSpPr>
          <p:cNvPr id="23" name="Rectangle 22">
            <a:hlinkClick r:id="rId17" action="ppaction://hlinksldjump"/>
            <a:extLst>
              <a:ext uri="{FF2B5EF4-FFF2-40B4-BE49-F238E27FC236}">
                <a16:creationId xmlns:a16="http://schemas.microsoft.com/office/drawing/2014/main" id="{96D285AB-3392-A0D6-8E7F-3A5A35F47A2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436816" y="3330733"/>
            <a:ext cx="27219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</a:rPr>
              <a:t>Methodology</a:t>
            </a:r>
          </a:p>
        </p:txBody>
      </p:sp>
      <p:sp>
        <p:nvSpPr>
          <p:cNvPr id="24" name="Rectangle 23">
            <a:hlinkClick r:id="rId17" action="ppaction://hlinksldjump"/>
            <a:extLst>
              <a:ext uri="{FF2B5EF4-FFF2-40B4-BE49-F238E27FC236}">
                <a16:creationId xmlns:a16="http://schemas.microsoft.com/office/drawing/2014/main" id="{D5B1BB3F-56AD-035A-F3CF-99E714CC587E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649416" y="3330733"/>
            <a:ext cx="660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chemeClr val="accent2"/>
                </a:solidFill>
              </a:rPr>
              <a:t>03</a:t>
            </a:r>
          </a:p>
        </p:txBody>
      </p:sp>
      <p:sp>
        <p:nvSpPr>
          <p:cNvPr id="25" name="Rectangle 24">
            <a:hlinkClick r:id="rId18" action="ppaction://hlinksldjump"/>
            <a:extLst>
              <a:ext uri="{FF2B5EF4-FFF2-40B4-BE49-F238E27FC236}">
                <a16:creationId xmlns:a16="http://schemas.microsoft.com/office/drawing/2014/main" id="{E5612E82-FFA7-B62F-D488-3364449C5339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436816" y="2770901"/>
            <a:ext cx="27219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26" name="Rectangle 25">
            <a:hlinkClick r:id="rId18" action="ppaction://hlinksldjump"/>
            <a:extLst>
              <a:ext uri="{FF2B5EF4-FFF2-40B4-BE49-F238E27FC236}">
                <a16:creationId xmlns:a16="http://schemas.microsoft.com/office/drawing/2014/main" id="{140FCA34-C7BF-7DF4-F074-CE3D8CF01449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649416" y="2770901"/>
            <a:ext cx="660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chemeClr val="accent2"/>
                </a:solidFill>
              </a:rPr>
              <a:t>02</a:t>
            </a:r>
          </a:p>
        </p:txBody>
      </p:sp>
      <p:sp>
        <p:nvSpPr>
          <p:cNvPr id="27" name="Rectangle 26">
            <a:hlinkClick r:id="rId19" action="ppaction://hlinksldjump"/>
            <a:extLst>
              <a:ext uri="{FF2B5EF4-FFF2-40B4-BE49-F238E27FC236}">
                <a16:creationId xmlns:a16="http://schemas.microsoft.com/office/drawing/2014/main" id="{F6BC856F-D15C-CFA1-3CFD-22DAF8B139B8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436816" y="2211069"/>
            <a:ext cx="27219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</a:rPr>
              <a:t>Executive Summary</a:t>
            </a:r>
          </a:p>
        </p:txBody>
      </p:sp>
      <p:sp>
        <p:nvSpPr>
          <p:cNvPr id="28" name="Rectangle 27">
            <a:hlinkClick r:id="rId19" action="ppaction://hlinksldjump"/>
            <a:extLst>
              <a:ext uri="{FF2B5EF4-FFF2-40B4-BE49-F238E27FC236}">
                <a16:creationId xmlns:a16="http://schemas.microsoft.com/office/drawing/2014/main" id="{AC1E9B5B-D4BF-EBB6-B959-23FCED3C2CCD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649416" y="2211069"/>
            <a:ext cx="660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chemeClr val="accent2"/>
                </a:solidFill>
              </a:rPr>
              <a:t>01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64E624D-09C7-4586-EA61-523B3EB3397B}"/>
              </a:ext>
            </a:extLst>
          </p:cNvPr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46860" y="627910"/>
            <a:ext cx="10947772" cy="716711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421818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3282D-2C7C-5814-709C-36052DCCB269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Orbit Type vs. flight number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8A2F30-1013-1D20-4CBA-69FFC8C01FE0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4611067" cy="49514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/>
              <a:t>This scatter plot of Orbit Type vs. Flight number shows a few useful things that the previous plots did not, such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/>
              <a:t>The 100% success rate of GEO, HEO, and ES-L1 orbits can be explained by only having 1 flight into the respective orbits.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/>
              <a:t>The 100% success rate in SSO is more impressive, with 5 successful flights.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/>
              <a:t>There is little relationship between Flight Number and Success Rate for GTO.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/>
              <a:t>Generally, as Flight Number increases, the success rate increases. This is most extreme for LEO, where unsuccessful landings only occurred for the low flight numbers (early launches).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/>
          </a:p>
          <a:p>
            <a:endParaRPr lang="en-GB" sz="1600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6DEB0B1D-1E3E-FC6A-1141-333ED72CB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300" y="1447800"/>
            <a:ext cx="6488888" cy="42603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45839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2DA24-312F-754B-C0DE-43D54BE2805E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ORBIT TYPE VS. PAYLOAD MASS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977D48-3071-1012-91F9-02020DDC40ED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4827091" cy="49514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/>
              <a:t>This scatter plot of Orbit Type vs. Payload Mass shows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/>
              <a:t>The following orbit types have more success with heavy payloads: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400"/>
              <a:t>PO (although the number of data points is small)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400"/>
              <a:t>ISS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400"/>
              <a:t>LEO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/>
              <a:t>For GTO, the relationship between payload mass and success rate is unclear.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/>
              <a:t>VLEO (Very Low Earth Orbit) launches are associated with heavier payloads, which makes intuitive sense.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/>
          </a:p>
          <a:p>
            <a:endParaRPr lang="en-GB" sz="1600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4008EC4D-1E5C-A48E-02D5-2A98A5DE9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441" y="1447799"/>
            <a:ext cx="6043746" cy="38991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74848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987FC-90B3-96D3-38CE-68822FFF89A0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Launch Success Yearly Trend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F82F4-880A-69A9-3C28-E1F81A65A465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5259139" cy="49514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/>
              <a:t>The line chart of yearly average success rate shows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/>
              <a:t>Between 2010 and 2013, all landings were unsuccessful (as the success rate is 0).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/>
              <a:t>After 2013, the success rate generally increased, despite small dips in 2018 and 2020.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/>
              <a:t>After 2016, there was always a greater than 50% chance of success.</a:t>
            </a:r>
            <a:endParaRPr lang="en-GB" sz="1600" dirty="0"/>
          </a:p>
        </p:txBody>
      </p: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356FE029-6952-AD52-A5C1-2FCD5DEBF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68" y="1430896"/>
            <a:ext cx="5979219" cy="407348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81508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FE4A-15E7-BD90-8615-4664CFB3502F}"/>
              </a:ext>
            </a:extLst>
          </p:cNvPr>
          <p:cNvSpPr txBox="1">
            <a:spLocks/>
          </p:cNvSpPr>
          <p:nvPr/>
        </p:nvSpPr>
        <p:spPr>
          <a:xfrm>
            <a:off x="402933" y="2921169"/>
            <a:ext cx="11386134" cy="10156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EDA - </a:t>
            </a:r>
            <a:r>
              <a:rPr lang="en-GB">
                <a:solidFill>
                  <a:schemeClr val="accent2"/>
                </a:solidFill>
              </a:rPr>
              <a:t>WITH SQL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812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CB3BF-E67B-2616-C287-F7EE8CE39F47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All Launch Site Names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67CB18-1A15-9AFF-779F-6A7AC64B467E}"/>
              </a:ext>
            </a:extLst>
          </p:cNvPr>
          <p:cNvSpPr txBox="1">
            <a:spLocks/>
          </p:cNvSpPr>
          <p:nvPr/>
        </p:nvSpPr>
        <p:spPr>
          <a:xfrm>
            <a:off x="404814" y="1447800"/>
            <a:ext cx="11382374" cy="49514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Find the names of the unique launch sites.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r>
              <a:rPr lang="en-GB"/>
              <a:t>The word </a:t>
            </a:r>
            <a:r>
              <a:rPr lang="en-GB">
                <a:solidFill>
                  <a:srgbClr val="61AFEF"/>
                </a:solidFill>
                <a:latin typeface="Consolas" panose="020B0609020204030204" pitchFamily="49" charset="0"/>
              </a:rPr>
              <a:t>UNIQUE</a:t>
            </a:r>
            <a:r>
              <a:rPr lang="en-GB"/>
              <a:t> returns only unique values from the </a:t>
            </a:r>
            <a:r>
              <a:rPr lang="en-GB">
                <a:solidFill>
                  <a:srgbClr val="D69D68"/>
                </a:solidFill>
                <a:latin typeface="Consolas" panose="020B0609020204030204" pitchFamily="49" charset="0"/>
              </a:rPr>
              <a:t>LAUNCH_SITE</a:t>
            </a:r>
            <a:r>
              <a:rPr lang="en-GB"/>
              <a:t> column of the </a:t>
            </a:r>
            <a:r>
              <a:rPr lang="en-GB">
                <a:solidFill>
                  <a:srgbClr val="D69D68"/>
                </a:solidFill>
                <a:latin typeface="Consolas" panose="020B0609020204030204" pitchFamily="49" charset="0"/>
              </a:rPr>
              <a:t>SPACEXTBL</a:t>
            </a:r>
            <a:r>
              <a:rPr lang="en-GB"/>
              <a:t> table.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331F79-0BD0-1190-83AD-5D0A1FDDF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0416" y="2290999"/>
            <a:ext cx="1946771" cy="22760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BF4F570-DC0E-4A2D-ACFC-0FE9B173CA85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CD3DFE8-8096-AF0C-26A3-52CF7F30B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50" y="2680966"/>
            <a:ext cx="7574825" cy="149606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07216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81B35-DEF0-B695-1E55-75500D11816F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Launch Site Names Begin with 'CCA'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8CA711-3581-8C8D-5475-B9A271344534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Find 5 records where launch sites begin with ‘CCA’.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r>
              <a:rPr lang="en-GB">
                <a:solidFill>
                  <a:srgbClr val="61AFEF"/>
                </a:solidFill>
                <a:latin typeface="Consolas" panose="020B0609020204030204" pitchFamily="49" charset="0"/>
              </a:rPr>
              <a:t>LIMIT 5</a:t>
            </a:r>
            <a:r>
              <a:rPr lang="en-GB"/>
              <a:t> fetches only 5 records, and the </a:t>
            </a:r>
            <a:r>
              <a:rPr lang="en-GB">
                <a:solidFill>
                  <a:srgbClr val="61AFEF"/>
                </a:solidFill>
                <a:latin typeface="Consolas" panose="020B0609020204030204" pitchFamily="49" charset="0"/>
              </a:rPr>
              <a:t>LIKE</a:t>
            </a:r>
            <a:r>
              <a:rPr lang="en-GB"/>
              <a:t> keyword is used with the wild card </a:t>
            </a:r>
            <a:r>
              <a:rPr lang="en-GB">
                <a:solidFill>
                  <a:srgbClr val="789865"/>
                </a:solidFill>
                <a:latin typeface="Consolas" panose="020B0609020204030204" pitchFamily="49" charset="0"/>
              </a:rPr>
              <a:t>‘CCA%’</a:t>
            </a:r>
            <a:r>
              <a:rPr lang="en-GB"/>
              <a:t> to retrieve string values beginning with ‘CCA’. </a:t>
            </a:r>
          </a:p>
          <a:p>
            <a:endParaRPr lang="en-GB" dirty="0"/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C6338EA-B767-988D-238F-02AF77E8F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2560726"/>
            <a:ext cx="7875241" cy="17061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2A0935-9AF6-FE8E-0E0E-B55F0CC02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9717" y="2276315"/>
            <a:ext cx="1658891" cy="23053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5EA7410-BB9A-66EC-61E2-4E7D0D6A3224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9671169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84BB5-900E-6BF8-43D2-320D05EBBE39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Total Payload Mass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81DED7-8A10-C992-EC3D-2D00C08C1ACD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Calculate the total payload carried by boosters from NASA.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r>
              <a:rPr lang="en-GB"/>
              <a:t>The </a:t>
            </a:r>
            <a:r>
              <a:rPr lang="en-GB">
                <a:solidFill>
                  <a:srgbClr val="61AFEF"/>
                </a:solidFill>
                <a:latin typeface="Consolas" panose="020B0609020204030204" pitchFamily="49" charset="0"/>
              </a:rPr>
              <a:t>SUM</a:t>
            </a:r>
            <a:r>
              <a:rPr lang="en-GB"/>
              <a:t> keyword is used to calculate the total of the </a:t>
            </a:r>
            <a:r>
              <a:rPr lang="en-GB">
                <a:solidFill>
                  <a:srgbClr val="D69D68"/>
                </a:solidFill>
                <a:latin typeface="Consolas" panose="020B0609020204030204" pitchFamily="49" charset="0"/>
              </a:rPr>
              <a:t>LAUNCH</a:t>
            </a:r>
            <a:r>
              <a:rPr lang="en-GB"/>
              <a:t> column, and the </a:t>
            </a:r>
            <a:r>
              <a:rPr lang="en-GB">
                <a:solidFill>
                  <a:srgbClr val="61AFEF"/>
                </a:solidFill>
                <a:latin typeface="Consolas" panose="020B0609020204030204" pitchFamily="49" charset="0"/>
              </a:rPr>
              <a:t>SUM</a:t>
            </a:r>
            <a:r>
              <a:rPr lang="en-GB"/>
              <a:t> keyword (and the associated condition) filters the results to only boosters from NASA (CRS).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1FA1E926-4EF7-E76B-C1CF-A4F7157F3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70" y="2481012"/>
            <a:ext cx="7718051" cy="18959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509D31-2149-CC61-5A8F-5EB622467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997" y="3004226"/>
            <a:ext cx="2141190" cy="8253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E57557B1-9984-AF65-2424-7E3D1E7BD31D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41577595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1B7B-1404-F800-9680-E66A29033B62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Average Payload Mass by F9 v1.1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9DA9FB-1FFB-DF89-4A3C-8236F160E668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Calculate the average payload mass carried by booster version F9 v1.1.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r>
              <a:rPr lang="en-GB"/>
              <a:t>The </a:t>
            </a:r>
            <a:r>
              <a:rPr lang="en-GB">
                <a:solidFill>
                  <a:srgbClr val="61AFEF"/>
                </a:solidFill>
                <a:latin typeface="Consolas" panose="020B0609020204030204" pitchFamily="49" charset="0"/>
              </a:rPr>
              <a:t>AVG</a:t>
            </a:r>
            <a:r>
              <a:rPr lang="en-GB"/>
              <a:t> keyword is used to calculate the average of the </a:t>
            </a:r>
            <a:r>
              <a:rPr lang="en-GB">
                <a:solidFill>
                  <a:srgbClr val="D69D68"/>
                </a:solidFill>
                <a:latin typeface="Consolas" panose="020B0609020204030204" pitchFamily="49" charset="0"/>
              </a:rPr>
              <a:t>PAYLOAD_MASS__KG_</a:t>
            </a:r>
            <a:r>
              <a:rPr lang="en-GB">
                <a:solidFill>
                  <a:srgbClr val="D69D68"/>
                </a:solidFill>
                <a:latin typeface="+mj-lt"/>
              </a:rPr>
              <a:t> </a:t>
            </a:r>
            <a:r>
              <a:rPr lang="en-GB"/>
              <a:t>column, and the </a:t>
            </a:r>
            <a:r>
              <a:rPr lang="en-GB">
                <a:solidFill>
                  <a:srgbClr val="61AFEF"/>
                </a:solidFill>
                <a:latin typeface="Consolas" panose="020B0609020204030204" pitchFamily="49" charset="0"/>
              </a:rPr>
              <a:t>WHERE</a:t>
            </a:r>
            <a:r>
              <a:rPr lang="en-GB">
                <a:solidFill>
                  <a:srgbClr val="61AFEF"/>
                </a:solidFill>
              </a:rPr>
              <a:t> </a:t>
            </a:r>
            <a:r>
              <a:rPr lang="en-GB"/>
              <a:t>keyword (and the associated condition) filters the results to only the F9 v1.1 booster version.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106BF8-A25B-4393-5457-FB1B56F8E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161" y="3053285"/>
            <a:ext cx="2217349" cy="7749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44E2F06-43C8-8D9D-165E-1B46C66DA3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459130"/>
            <a:ext cx="7896200" cy="193973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0E90842-B563-714D-CB88-9EDA415BE5E7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30101254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553CB-6738-4E47-13C0-DB90E26CD429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FIRST SUCCESSFUL GROUND LANDING DATE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AEC921-EAA7-CD40-98B3-02ACDC4A8252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Find the dates of the first successful landing outcome on ground pad.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r>
              <a:rPr lang="en-GB"/>
              <a:t>The </a:t>
            </a:r>
            <a:r>
              <a:rPr lang="en-GB">
                <a:solidFill>
                  <a:srgbClr val="61AFEF"/>
                </a:solidFill>
                <a:latin typeface="Consolas" panose="020B0609020204030204" pitchFamily="49" charset="0"/>
              </a:rPr>
              <a:t>MIN</a:t>
            </a:r>
            <a:r>
              <a:rPr lang="en-GB"/>
              <a:t> keyword is used to calculate the minimum of the </a:t>
            </a:r>
            <a:r>
              <a:rPr lang="en-GB">
                <a:solidFill>
                  <a:srgbClr val="D69D68"/>
                </a:solidFill>
                <a:latin typeface="Consolas" panose="020B0609020204030204" pitchFamily="49" charset="0"/>
              </a:rPr>
              <a:t>DATE</a:t>
            </a:r>
            <a:r>
              <a:rPr lang="en-GB">
                <a:solidFill>
                  <a:srgbClr val="D69D68"/>
                </a:solidFill>
              </a:rPr>
              <a:t> </a:t>
            </a:r>
            <a:r>
              <a:rPr lang="en-GB"/>
              <a:t>column, i.e. the first date, and the </a:t>
            </a:r>
            <a:r>
              <a:rPr lang="en-GB">
                <a:solidFill>
                  <a:srgbClr val="61AFEF"/>
                </a:solidFill>
                <a:latin typeface="Consolas" panose="020B0609020204030204" pitchFamily="49" charset="0"/>
              </a:rPr>
              <a:t>WHERE</a:t>
            </a:r>
            <a:r>
              <a:rPr lang="en-GB">
                <a:solidFill>
                  <a:srgbClr val="61AFEF"/>
                </a:solidFill>
              </a:rPr>
              <a:t> </a:t>
            </a:r>
            <a:r>
              <a:rPr lang="en-GB"/>
              <a:t>keyword (and the associated condition) filters the results to only the successful ground pad landings.</a:t>
            </a:r>
          </a:p>
          <a:p>
            <a:endParaRPr lang="en-GB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ADBFAAC-7DB4-7D1F-4F75-383CE05E4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2462517"/>
            <a:ext cx="7837128" cy="192522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A699C4-4F5D-A20E-DF5D-65CA7D8AB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381" y="3081638"/>
            <a:ext cx="2412315" cy="6941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E0240FE3-07B2-A90D-4665-A673AFE1155E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24198686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B9301-37E6-DBCC-B5AD-B027CA5CF745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Successful Drone Ship Landing with Payload between 4000 and 6000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4511B-9D71-5076-4928-F9A0671D116F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List the names of boosters which have successfully landed on drone ship and had payload mass greater than 4000 but less than 6000.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r>
              <a:rPr lang="en-GB"/>
              <a:t>The </a:t>
            </a:r>
            <a:r>
              <a:rPr lang="en-GB">
                <a:solidFill>
                  <a:srgbClr val="61AFEF"/>
                </a:solidFill>
                <a:latin typeface="Consolas" panose="020B0609020204030204" pitchFamily="49" charset="0"/>
              </a:rPr>
              <a:t>WHERE</a:t>
            </a:r>
            <a:r>
              <a:rPr lang="en-GB"/>
              <a:t> keyword is used to filter the results to include only those that satisfy both conditions in the brackets (as the </a:t>
            </a:r>
            <a:r>
              <a:rPr lang="en-GB">
                <a:solidFill>
                  <a:srgbClr val="61AFEF"/>
                </a:solidFill>
                <a:latin typeface="Consolas" panose="020B0609020204030204" pitchFamily="49" charset="0"/>
              </a:rPr>
              <a:t>AND</a:t>
            </a:r>
            <a:r>
              <a:rPr lang="en-GB"/>
              <a:t> keyword is also used). The </a:t>
            </a:r>
            <a:r>
              <a:rPr lang="en-GB">
                <a:solidFill>
                  <a:srgbClr val="61AFEF"/>
                </a:solidFill>
                <a:latin typeface="Consolas" panose="020B0609020204030204" pitchFamily="49" charset="0"/>
              </a:rPr>
              <a:t>BETWEEN</a:t>
            </a:r>
            <a:r>
              <a:rPr lang="en-GB"/>
              <a:t> keyword allows for 4000 &lt; x &lt; 6000 values to be selected.</a:t>
            </a:r>
          </a:p>
          <a:p>
            <a:endParaRPr lang="en-GB" dirty="0"/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F414BD1-9D9D-D207-02F4-303FF29FC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2684137"/>
            <a:ext cx="7851427" cy="14769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267FF5-4629-88D7-C300-E677504F5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9609" y="2397655"/>
            <a:ext cx="2076084" cy="20626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64F9BFA-B9EE-CDE4-7B32-C022B94F1E82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1984154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&#10;&#10;Description automatically generated with medium confidence">
            <a:extLst>
              <a:ext uri="{FF2B5EF4-FFF2-40B4-BE49-F238E27FC236}">
                <a16:creationId xmlns:a16="http://schemas.microsoft.com/office/drawing/2014/main" id="{CE5E0987-43B7-BCAC-A035-CE2BF3AA7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373" y="3431639"/>
            <a:ext cx="2496442" cy="1908239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" name="Titre 6">
            <a:extLst>
              <a:ext uri="{FF2B5EF4-FFF2-40B4-BE49-F238E27FC236}">
                <a16:creationId xmlns:a16="http://schemas.microsoft.com/office/drawing/2014/main" id="{F98FE140-A9EC-97E4-0BE4-CE843E558A4E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EXECUTIVE SUMMARY</a:t>
            </a:r>
            <a:endParaRPr lang="en-GB" dirty="0"/>
          </a:p>
        </p:txBody>
      </p:sp>
      <p:sp>
        <p:nvSpPr>
          <p:cNvPr id="4" name="Espace réservé du texte 8">
            <a:extLst>
              <a:ext uri="{FF2B5EF4-FFF2-40B4-BE49-F238E27FC236}">
                <a16:creationId xmlns:a16="http://schemas.microsoft.com/office/drawing/2014/main" id="{7D6BB372-E856-172D-D037-4AC9EBF2D165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6627291" cy="49514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chemeClr val="accent2"/>
                </a:solidFill>
              </a:rPr>
              <a:t>Summary of Methodologies:</a:t>
            </a:r>
          </a:p>
          <a:p>
            <a:pPr marL="184150" lvl="2"/>
            <a:r>
              <a:rPr lang="en-GB"/>
              <a:t>This project follows these steps: </a:t>
            </a:r>
          </a:p>
          <a:p>
            <a:pPr marL="819150" lvl="2" indent="-457200"/>
            <a:r>
              <a:rPr lang="en-GB"/>
              <a:t>Data Collection</a:t>
            </a:r>
          </a:p>
          <a:p>
            <a:pPr marL="819150" lvl="2" indent="-457200"/>
            <a:r>
              <a:rPr lang="en-GB"/>
              <a:t>Data Wrangling </a:t>
            </a:r>
          </a:p>
          <a:p>
            <a:pPr marL="819150" lvl="2" indent="-457200"/>
            <a:r>
              <a:rPr lang="en-GB"/>
              <a:t>Exploratory Data Analysis</a:t>
            </a:r>
          </a:p>
          <a:p>
            <a:pPr marL="819150" lvl="2" indent="-457200"/>
            <a:r>
              <a:rPr lang="en-GB"/>
              <a:t>Interactive Visual Analytics</a:t>
            </a:r>
          </a:p>
          <a:p>
            <a:pPr marL="819150" lvl="2" indent="-457200"/>
            <a:r>
              <a:rPr lang="en-GB"/>
              <a:t>Predictive Analysis (Classification)</a:t>
            </a:r>
          </a:p>
          <a:p>
            <a:pPr lvl="2"/>
            <a:endParaRPr lang="en-GB"/>
          </a:p>
          <a:p>
            <a:r>
              <a:rPr lang="en-GB">
                <a:solidFill>
                  <a:schemeClr val="accent2"/>
                </a:solidFill>
              </a:rPr>
              <a:t>Summary of Results:</a:t>
            </a:r>
          </a:p>
          <a:p>
            <a:pPr marL="184150" lvl="2"/>
            <a:r>
              <a:rPr lang="en-GB"/>
              <a:t>This project produced the following outputs and visualizations: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/>
              <a:t>Exploratory Data Analysis (EDA) results 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/>
              <a:t>Geospatial analytics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/>
              <a:t>Interactive dashboard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/>
              <a:t>Predictive analysis of classification models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EB8A1-1EAE-E006-3FA9-B81D28C09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679" y="3458644"/>
            <a:ext cx="2345765" cy="2634652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AC5E85-AEE3-B761-94CD-6AAF5D79E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763" y="1622523"/>
            <a:ext cx="2350681" cy="1515646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C1C56D-9842-9BC7-4B30-60F151BAE4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93" b="10631"/>
          <a:stretch/>
        </p:blipFill>
        <p:spPr>
          <a:xfrm>
            <a:off x="9119245" y="1622523"/>
            <a:ext cx="2547570" cy="1510595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60D3441-F545-3547-1109-F2B99144E214}"/>
              </a:ext>
            </a:extLst>
          </p:cNvPr>
          <p:cNvSpPr/>
          <p:nvPr/>
        </p:nvSpPr>
        <p:spPr>
          <a:xfrm>
            <a:off x="6240016" y="1463459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69ADA02-C288-96C4-0DA1-63FE8750C6EB}"/>
              </a:ext>
            </a:extLst>
          </p:cNvPr>
          <p:cNvSpPr/>
          <p:nvPr/>
        </p:nvSpPr>
        <p:spPr>
          <a:xfrm>
            <a:off x="8992772" y="1469481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6470DE4-AFBE-9449-98A1-225D4C80CF3B}"/>
              </a:ext>
            </a:extLst>
          </p:cNvPr>
          <p:cNvSpPr/>
          <p:nvPr/>
        </p:nvSpPr>
        <p:spPr>
          <a:xfrm>
            <a:off x="6240016" y="3299580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45F0229-D8F1-A74E-7E3F-61BD7B9E899D}"/>
              </a:ext>
            </a:extLst>
          </p:cNvPr>
          <p:cNvSpPr/>
          <p:nvPr/>
        </p:nvSpPr>
        <p:spPr>
          <a:xfrm>
            <a:off x="8987003" y="3269936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59948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09BDC-3FAB-51B2-58C1-535548FE706C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Total Number of Successful and Failure Mission Outcomes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ECD5B5-BA8B-AB59-A1A7-A6538127C874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Calculate the total number of successful and failure mission outcome.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r>
              <a:rPr lang="en-GB"/>
              <a:t>The </a:t>
            </a:r>
            <a:r>
              <a:rPr lang="en-GB">
                <a:solidFill>
                  <a:srgbClr val="61AFEF"/>
                </a:solidFill>
                <a:latin typeface="Consolas" panose="020B0609020204030204" pitchFamily="49" charset="0"/>
              </a:rPr>
              <a:t>COUNT</a:t>
            </a:r>
            <a:r>
              <a:rPr lang="en-GB"/>
              <a:t> keyword is used to calculate the total number of mission outcomes, and the </a:t>
            </a:r>
            <a:r>
              <a:rPr lang="en-GB">
                <a:solidFill>
                  <a:srgbClr val="61AFEF"/>
                </a:solidFill>
                <a:latin typeface="Consolas" panose="020B0609020204030204" pitchFamily="49" charset="0"/>
              </a:rPr>
              <a:t>GROUPBY</a:t>
            </a:r>
            <a:r>
              <a:rPr lang="en-GB"/>
              <a:t> keyword is also used to group these results by the type of mission outcome.</a:t>
            </a:r>
            <a:endParaRPr lang="en-GB" dirty="0"/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C4A3EC3-B805-E875-A769-E3C8D5313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72" y="2855146"/>
            <a:ext cx="7780536" cy="121570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AAFC5E-57CA-4F94-12C8-71A415DE6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7615" y="3009558"/>
            <a:ext cx="2458575" cy="8388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5080109-2EE3-22D6-359E-DA5594CB6CEB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267736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99B6A-8B36-2162-E1A2-9A52172DC8D9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Boosters Carried Maximum Payload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384990-616B-9790-90CE-9F7C4582B3B4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9219579" cy="49514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List the names of the booster which have carried the maximum payload mass.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r>
              <a:rPr lang="en-GB"/>
              <a:t>A subquery is used here. The </a:t>
            </a:r>
            <a:r>
              <a:rPr lang="en-GB">
                <a:solidFill>
                  <a:srgbClr val="61AFEF"/>
                </a:solidFill>
                <a:latin typeface="Consolas" panose="020B0609020204030204" pitchFamily="49" charset="0"/>
              </a:rPr>
              <a:t>SELECT</a:t>
            </a:r>
            <a:r>
              <a:rPr lang="en-GB"/>
              <a:t> statement within the brackets finds the maximum payload, and this value is used in the </a:t>
            </a:r>
            <a:r>
              <a:rPr lang="en-GB">
                <a:solidFill>
                  <a:srgbClr val="61AFEF"/>
                </a:solidFill>
                <a:latin typeface="Consolas" panose="020B0609020204030204" pitchFamily="49" charset="0"/>
              </a:rPr>
              <a:t>WHERE</a:t>
            </a:r>
            <a:r>
              <a:rPr lang="en-GB"/>
              <a:t> condition. The </a:t>
            </a:r>
            <a:r>
              <a:rPr lang="en-GB">
                <a:solidFill>
                  <a:srgbClr val="61AFEF"/>
                </a:solidFill>
                <a:latin typeface="Consolas" panose="020B0609020204030204" pitchFamily="49" charset="0"/>
              </a:rPr>
              <a:t>DISTINCT</a:t>
            </a:r>
            <a:r>
              <a:rPr lang="en-GB"/>
              <a:t> keyword is then used to retrieve only distinct /unique booster versions. </a:t>
            </a:r>
          </a:p>
          <a:p>
            <a:endParaRPr lang="en-GB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717EDB1-7837-9E10-D2A2-CA2AD75F4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2" y="2606604"/>
            <a:ext cx="7812761" cy="16447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22CD15-8EDE-2BEA-F64C-5A2D64AF4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1819" y="1344672"/>
            <a:ext cx="1797395" cy="4168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733EA3D-7202-51A5-97F6-BC2EB91AF14E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9088607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4A105-9F94-76A7-7E12-ED3A1C1A7ABF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2015 Launch Records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ED9CE-2F99-131C-2157-7ED788117786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List the failed landing_outcomes in drone ship, their booster versions, and launch site names for in year 2015.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r>
              <a:rPr lang="en-GB"/>
              <a:t>The </a:t>
            </a:r>
            <a:r>
              <a:rPr lang="en-GB">
                <a:solidFill>
                  <a:srgbClr val="61AFEF"/>
                </a:solidFill>
                <a:latin typeface="Consolas" panose="020B0609020204030204" pitchFamily="49" charset="0"/>
              </a:rPr>
              <a:t>WHERE</a:t>
            </a:r>
            <a:r>
              <a:rPr lang="en-GB"/>
              <a:t> keyword is used to filter the results for only failed landing outcomes, </a:t>
            </a:r>
            <a:r>
              <a:rPr lang="en-GB">
                <a:solidFill>
                  <a:srgbClr val="61AFEF"/>
                </a:solidFill>
                <a:latin typeface="Consolas" panose="020B0609020204030204" pitchFamily="49" charset="0"/>
              </a:rPr>
              <a:t>AND</a:t>
            </a:r>
            <a:r>
              <a:rPr lang="en-GB"/>
              <a:t> only for the year of 2015. </a:t>
            </a:r>
          </a:p>
          <a:p>
            <a:endParaRPr lang="en-GB"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CAE4245-B8BF-1C54-63B5-92EEE3B38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96" y="2578315"/>
            <a:ext cx="7784504" cy="163884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296F7F-CBBF-C8AC-4BB7-74D7E9845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384" y="2981261"/>
            <a:ext cx="2457793" cy="8954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193DFE9-EE99-B25C-EDF9-4084FED8BF58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18601211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CC0A8-51D5-FFF2-57FD-0133DD4D67F8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Rank Landing Outcomes Between 2010-06-04 and 2017-03-20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312D73-0B44-0BB8-B876-117E773509CB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Rank the count of landing outcomes (such as Failure (drone ship) or Success (ground pad)) between the date 2010-06-04 and 2017-03-20, in descending order.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r>
              <a:rPr lang="en-GB"/>
              <a:t>The </a:t>
            </a:r>
            <a:r>
              <a:rPr lang="en-GB">
                <a:solidFill>
                  <a:srgbClr val="61AFEF"/>
                </a:solidFill>
                <a:latin typeface="Consolas" panose="020B0609020204030204" pitchFamily="49" charset="0"/>
              </a:rPr>
              <a:t>WHERE</a:t>
            </a:r>
            <a:r>
              <a:rPr lang="en-GB"/>
              <a:t> keyword is used with the </a:t>
            </a:r>
            <a:r>
              <a:rPr lang="en-GB">
                <a:solidFill>
                  <a:srgbClr val="61AFEF"/>
                </a:solidFill>
                <a:latin typeface="Consolas" panose="020B0609020204030204" pitchFamily="49" charset="0"/>
              </a:rPr>
              <a:t>BETWEEN</a:t>
            </a:r>
            <a:r>
              <a:rPr lang="en-GB"/>
              <a:t> keyword to filter the results to dates only within those specified. The results are then grouped and ordered, using the keywords </a:t>
            </a:r>
            <a:r>
              <a:rPr lang="en-GB">
                <a:solidFill>
                  <a:srgbClr val="61AFEF"/>
                </a:solidFill>
                <a:latin typeface="Consolas" panose="020B0609020204030204" pitchFamily="49" charset="0"/>
              </a:rPr>
              <a:t>GROUP BY</a:t>
            </a:r>
            <a:r>
              <a:rPr lang="en-GB"/>
              <a:t> and </a:t>
            </a:r>
            <a:r>
              <a:rPr lang="en-GB">
                <a:solidFill>
                  <a:srgbClr val="61AFEF"/>
                </a:solidFill>
                <a:latin typeface="Consolas" panose="020B0609020204030204" pitchFamily="49" charset="0"/>
              </a:rPr>
              <a:t>ORDER BY</a:t>
            </a:r>
            <a:r>
              <a:rPr lang="en-GB"/>
              <a:t>, respectively, where </a:t>
            </a:r>
            <a:r>
              <a:rPr lang="en-GB">
                <a:solidFill>
                  <a:srgbClr val="61AFEF"/>
                </a:solidFill>
                <a:latin typeface="Consolas" panose="020B0609020204030204" pitchFamily="49" charset="0"/>
              </a:rPr>
              <a:t>DESC</a:t>
            </a:r>
            <a:r>
              <a:rPr lang="en-GB"/>
              <a:t> is used to specify the descending order.</a:t>
            </a:r>
            <a:endParaRPr lang="en-GB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FF3C911-7C12-122D-79AF-953645881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35" y="2438889"/>
            <a:ext cx="7789385" cy="198022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7B69C8-60EE-2A34-E269-A28D4D749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384" y="2356683"/>
            <a:ext cx="2506531" cy="22244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16B38B3-02C2-56EE-9265-E10803AF5B30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42053027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093EA-CC35-4455-2C34-FBC31BB30DED}"/>
              </a:ext>
            </a:extLst>
          </p:cNvPr>
          <p:cNvSpPr txBox="1">
            <a:spLocks/>
          </p:cNvSpPr>
          <p:nvPr/>
        </p:nvSpPr>
        <p:spPr>
          <a:xfrm>
            <a:off x="404813" y="1323344"/>
            <a:ext cx="11386134" cy="30469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LAUNCH SITES PROXIMITY ANALYSIS – </a:t>
            </a:r>
            <a:r>
              <a:rPr lang="en-GB">
                <a:solidFill>
                  <a:schemeClr val="accent2"/>
                </a:solidFill>
              </a:rPr>
              <a:t>FOLIUM INTERACTIVE MAP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030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C2BD3-DC50-462A-3809-EE47D80C244B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ALL LAUNCH SITES ON A MAP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E81B1-4249-5447-4D56-073CDCEAF1EA}"/>
              </a:ext>
            </a:extLst>
          </p:cNvPr>
          <p:cNvSpPr txBox="1">
            <a:spLocks/>
          </p:cNvSpPr>
          <p:nvPr/>
        </p:nvSpPr>
        <p:spPr>
          <a:xfrm>
            <a:off x="404813" y="4458153"/>
            <a:ext cx="6051227" cy="21297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All SpaceX launch sites are on coasts of the United States of America, specifically Florida and California. 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8353F4-73CD-7588-FE20-4F2B2798E8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63"/>
          <a:stretch/>
        </p:blipFill>
        <p:spPr>
          <a:xfrm>
            <a:off x="404813" y="1248491"/>
            <a:ext cx="5418250" cy="297259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A84A5F-71DA-F047-23AD-E3969B415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060" y="1250836"/>
            <a:ext cx="5065572" cy="297025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AF4D5D-81B1-4B2A-0BAD-EBC74D616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3248" y="4448726"/>
            <a:ext cx="1800200" cy="214862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3C640D-B7BE-8B9B-63CC-A6D03303F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5496" y="4458153"/>
            <a:ext cx="2849136" cy="212977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AD8E22B-84C3-D815-5C5F-D9F2CDAB34FF}"/>
              </a:ext>
            </a:extLst>
          </p:cNvPr>
          <p:cNvCxnSpPr>
            <a:cxnSpLocks/>
          </p:cNvCxnSpPr>
          <p:nvPr/>
        </p:nvCxnSpPr>
        <p:spPr>
          <a:xfrm flipV="1">
            <a:off x="4657725" y="3021806"/>
            <a:ext cx="6115050" cy="7239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EDF416-F182-E9DF-0C85-3155CD1DA077}"/>
              </a:ext>
            </a:extLst>
          </p:cNvPr>
          <p:cNvCxnSpPr>
            <a:cxnSpLocks/>
          </p:cNvCxnSpPr>
          <p:nvPr/>
        </p:nvCxnSpPr>
        <p:spPr>
          <a:xfrm flipH="1">
            <a:off x="10439400" y="3255169"/>
            <a:ext cx="754856" cy="186293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10ECA2-CE6B-1429-97ED-E445D9A31C30}"/>
              </a:ext>
            </a:extLst>
          </p:cNvPr>
          <p:cNvCxnSpPr>
            <a:cxnSpLocks/>
          </p:cNvCxnSpPr>
          <p:nvPr/>
        </p:nvCxnSpPr>
        <p:spPr>
          <a:xfrm flipH="1" flipV="1">
            <a:off x="7997825" y="5254625"/>
            <a:ext cx="2273300" cy="3619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0315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A691B-1F73-F3D1-2A90-F02A121D7AF9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SUCCESS/FAILED LAUNCHES FOR EACH SITE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46AC28-1C2D-1B8D-E5CC-3BF9362D658A}"/>
              </a:ext>
            </a:extLst>
          </p:cNvPr>
          <p:cNvSpPr txBox="1">
            <a:spLocks/>
          </p:cNvSpPr>
          <p:nvPr/>
        </p:nvSpPr>
        <p:spPr>
          <a:xfrm>
            <a:off x="6607174" y="1447801"/>
            <a:ext cx="5203825" cy="21390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Launches have been grouped into clusters, and annotated with </a:t>
            </a:r>
            <a:r>
              <a:rPr lang="en-GB">
                <a:solidFill>
                  <a:srgbClr val="058A05"/>
                </a:solidFill>
              </a:rPr>
              <a:t>green icons </a:t>
            </a:r>
            <a:r>
              <a:rPr lang="en-GB"/>
              <a:t>for successful launches, and </a:t>
            </a:r>
            <a:r>
              <a:rPr lang="en-GB">
                <a:solidFill>
                  <a:srgbClr val="FF0505"/>
                </a:solidFill>
              </a:rPr>
              <a:t>red icons </a:t>
            </a:r>
            <a:r>
              <a:rPr lang="en-GB"/>
              <a:t>for failed launches.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B4A0DF-1F09-8313-4040-F1617632B2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8" r="9066" b="33706"/>
          <a:stretch/>
        </p:blipFill>
        <p:spPr>
          <a:xfrm>
            <a:off x="373295" y="1556792"/>
            <a:ext cx="4729603" cy="21602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761D65-E500-8358-BAFA-4ADD385CCF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68" t="15992" r="18660" b="13989"/>
          <a:stretch/>
        </p:blipFill>
        <p:spPr>
          <a:xfrm>
            <a:off x="6663712" y="4048112"/>
            <a:ext cx="1880560" cy="22341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22B8E0-1819-35DB-0B92-1C729CDF3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63" t="14943" r="18395" b="15057"/>
          <a:stretch/>
        </p:blipFill>
        <p:spPr>
          <a:xfrm>
            <a:off x="9740275" y="4043176"/>
            <a:ext cx="1880560" cy="22341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E447FC-1BB6-2754-7D29-A838AC9D4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1497" y="4625120"/>
            <a:ext cx="2362726" cy="1684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4BEBEF-E59D-1524-9072-BBA461FDF9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295" y="4436805"/>
            <a:ext cx="1732666" cy="18659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53B3570-1002-911C-08D2-DC8EAA9B1779}"/>
              </a:ext>
            </a:extLst>
          </p:cNvPr>
          <p:cNvCxnSpPr>
            <a:cxnSpLocks/>
          </p:cNvCxnSpPr>
          <p:nvPr/>
        </p:nvCxnSpPr>
        <p:spPr>
          <a:xfrm flipH="1">
            <a:off x="571165" y="2828925"/>
            <a:ext cx="286085" cy="15359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50A6F4-159D-0F91-10AF-E316BCC99262}"/>
              </a:ext>
            </a:extLst>
          </p:cNvPr>
          <p:cNvCxnSpPr>
            <a:cxnSpLocks/>
          </p:cNvCxnSpPr>
          <p:nvPr/>
        </p:nvCxnSpPr>
        <p:spPr>
          <a:xfrm flipH="1">
            <a:off x="3590476" y="3374548"/>
            <a:ext cx="414911" cy="12125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BBB3E8-BEFB-D2EC-BD9D-C82CB7316517}"/>
              </a:ext>
            </a:extLst>
          </p:cNvPr>
          <p:cNvCxnSpPr>
            <a:cxnSpLocks/>
          </p:cNvCxnSpPr>
          <p:nvPr/>
        </p:nvCxnSpPr>
        <p:spPr>
          <a:xfrm>
            <a:off x="4060031" y="3331369"/>
            <a:ext cx="2518707" cy="8864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AA7485-CEDF-2247-A17F-ECF0E5F49C60}"/>
                  </a:ext>
                </a:extLst>
              </p:cNvPr>
              <p:cNvSpPr txBox="1"/>
              <p:nvPr/>
            </p:nvSpPr>
            <p:spPr>
              <a:xfrm>
                <a:off x="8992393" y="4972188"/>
                <a:ext cx="2997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24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AA7485-CEDF-2247-A17F-ECF0E5F49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2393" y="4972188"/>
                <a:ext cx="299761" cy="369332"/>
              </a:xfrm>
              <a:prstGeom prst="rect">
                <a:avLst/>
              </a:prstGeom>
              <a:blipFill>
                <a:blip r:embed="rId7"/>
                <a:stretch>
                  <a:fillRect l="-10204" r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E2C7311-6426-0F94-0B24-AA3753CC89ED}"/>
              </a:ext>
            </a:extLst>
          </p:cNvPr>
          <p:cNvSpPr txBox="1"/>
          <p:nvPr/>
        </p:nvSpPr>
        <p:spPr>
          <a:xfrm>
            <a:off x="6663711" y="3586805"/>
            <a:ext cx="495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CCAFS SLC-40 and CCAFS LC-40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1C1DA9-912A-8DDE-E26C-C892172DF85D}"/>
              </a:ext>
            </a:extLst>
          </p:cNvPr>
          <p:cNvSpPr txBox="1"/>
          <p:nvPr/>
        </p:nvSpPr>
        <p:spPr>
          <a:xfrm>
            <a:off x="3682611" y="4217798"/>
            <a:ext cx="1420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KSC LC-39A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A6B2AA-F5D8-7C08-76A3-4CC6DD27E354}"/>
              </a:ext>
            </a:extLst>
          </p:cNvPr>
          <p:cNvSpPr txBox="1"/>
          <p:nvPr/>
        </p:nvSpPr>
        <p:spPr>
          <a:xfrm>
            <a:off x="529276" y="4012456"/>
            <a:ext cx="173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VAFB SLC-4E</a:t>
            </a:r>
          </a:p>
        </p:txBody>
      </p:sp>
    </p:spTree>
    <p:extLst>
      <p:ext uri="{BB962C8B-B14F-4D97-AF65-F5344CB8AC3E}">
        <p14:creationId xmlns:p14="http://schemas.microsoft.com/office/powerpoint/2010/main" val="19134940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4B1D3-85D3-863E-DE75-3ED2CA4D794F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PROXIMITY OF LAUNCH SITES TO OTHER POINTS OF INTEREST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D8595B-E370-928E-EE27-CBD078AC986E}"/>
              </a:ext>
            </a:extLst>
          </p:cNvPr>
          <p:cNvSpPr txBox="1">
            <a:spLocks/>
          </p:cNvSpPr>
          <p:nvPr/>
        </p:nvSpPr>
        <p:spPr>
          <a:xfrm>
            <a:off x="7968208" y="1196752"/>
            <a:ext cx="3826538" cy="2111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Are launch sites in close proximity to railways?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accent2"/>
                </a:solidFill>
              </a:rPr>
              <a:t>YES.</a:t>
            </a:r>
            <a:r>
              <a:rPr lang="en-GB"/>
              <a:t> The coastline is only 0.87 km due East.</a:t>
            </a:r>
          </a:p>
          <a:p>
            <a:r>
              <a:rPr lang="en-GB">
                <a:solidFill>
                  <a:schemeClr val="bg1"/>
                </a:solidFill>
              </a:rPr>
              <a:t>Are launch sites in close proximity to highways?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accent2"/>
                </a:solidFill>
              </a:rPr>
              <a:t>YES. </a:t>
            </a:r>
            <a:r>
              <a:rPr lang="en-GB"/>
              <a:t>The nearest highway is only 0.59km away. </a:t>
            </a:r>
          </a:p>
          <a:p>
            <a:r>
              <a:rPr lang="en-GB">
                <a:solidFill>
                  <a:schemeClr val="bg1"/>
                </a:solidFill>
              </a:rPr>
              <a:t>Are launch sites in close proximity to railways?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accent2"/>
                </a:solidFill>
              </a:rPr>
              <a:t>YES. </a:t>
            </a:r>
            <a:r>
              <a:rPr lang="en-GB"/>
              <a:t>The nearest railway is only 1.29 km away.</a:t>
            </a:r>
          </a:p>
          <a:p>
            <a:r>
              <a:rPr lang="en-GB">
                <a:solidFill>
                  <a:schemeClr val="bg1"/>
                </a:solidFill>
              </a:rPr>
              <a:t>Do launch sites keep certain distance away from cities?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accent2"/>
                </a:solidFill>
              </a:rPr>
              <a:t>YES. </a:t>
            </a:r>
            <a:r>
              <a:rPr lang="en-GB"/>
              <a:t>The nearest city is 51.74 km away.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3DEB30-F9B7-35A5-9B4C-0E6FE28B4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3366501"/>
            <a:ext cx="6996158" cy="28673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A27335-5F24-D5C2-2BED-CC95B5D8B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208" y="3381808"/>
            <a:ext cx="3826538" cy="28673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9F8567-AD98-0E80-303F-4458CB20C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760" y="1245590"/>
            <a:ext cx="2734479" cy="18722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244E51-7719-4784-BF4C-ECD63D14B5FB}"/>
              </a:ext>
            </a:extLst>
          </p:cNvPr>
          <p:cNvSpPr txBox="1"/>
          <p:nvPr/>
        </p:nvSpPr>
        <p:spPr>
          <a:xfrm>
            <a:off x="479376" y="1163716"/>
            <a:ext cx="392361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Using the </a:t>
            </a:r>
            <a:r>
              <a:rPr lang="en-GB" sz="1600" dirty="0">
                <a:solidFill>
                  <a:schemeClr val="accent2"/>
                </a:solidFill>
              </a:rPr>
              <a:t>CCAFS SLC-40 </a:t>
            </a:r>
            <a:r>
              <a:rPr lang="en-GB" sz="1600" dirty="0">
                <a:solidFill>
                  <a:schemeClr val="bg1"/>
                </a:solidFill>
              </a:rPr>
              <a:t>launch site as an example site, we can understand more about the placement of launch sites.</a:t>
            </a:r>
          </a:p>
        </p:txBody>
      </p:sp>
    </p:spTree>
    <p:extLst>
      <p:ext uri="{BB962C8B-B14F-4D97-AF65-F5344CB8AC3E}">
        <p14:creationId xmlns:p14="http://schemas.microsoft.com/office/powerpoint/2010/main" val="1560113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BA4C6-7501-8042-983A-B8257BBD93D9}"/>
              </a:ext>
            </a:extLst>
          </p:cNvPr>
          <p:cNvSpPr txBox="1">
            <a:spLocks/>
          </p:cNvSpPr>
          <p:nvPr/>
        </p:nvSpPr>
        <p:spPr>
          <a:xfrm>
            <a:off x="404813" y="2339007"/>
            <a:ext cx="11386134" cy="20313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interactive dashboard  - </a:t>
            </a:r>
            <a:r>
              <a:rPr lang="en-GB">
                <a:solidFill>
                  <a:schemeClr val="accent2"/>
                </a:solidFill>
              </a:rPr>
              <a:t>Plotly Dash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6475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9425CC-566D-80BA-1A23-B0A9DC5D0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59" y="1468734"/>
            <a:ext cx="7977600" cy="4595163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3A63C36-0A70-D302-BED7-E1AA48D4EDE7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launch success count for all sites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610A443-D85E-FC61-B510-816EDC233C7A}"/>
              </a:ext>
            </a:extLst>
          </p:cNvPr>
          <p:cNvSpPr txBox="1">
            <a:spLocks/>
          </p:cNvSpPr>
          <p:nvPr/>
        </p:nvSpPr>
        <p:spPr>
          <a:xfrm>
            <a:off x="8616280" y="1447800"/>
            <a:ext cx="3194720" cy="4616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The launch site </a:t>
            </a:r>
            <a:r>
              <a:rPr lang="en-GB">
                <a:solidFill>
                  <a:schemeClr val="accent2"/>
                </a:solidFill>
              </a:rPr>
              <a:t>KSC LC-39 A</a:t>
            </a:r>
            <a:r>
              <a:rPr lang="en-GB"/>
              <a:t> had the most successful launches, with 41.7% of the total successful launches.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6667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067DD8A-70BE-ABC6-BD8B-1173C1F4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702159" cy="6858000"/>
          </a:xfrm>
          <a:custGeom>
            <a:avLst/>
            <a:gdLst/>
            <a:ahLst/>
            <a:cxnLst/>
            <a:rect l="l" t="t" r="r" b="b"/>
            <a:pathLst>
              <a:path w="5969000" h="11308715">
                <a:moveTo>
                  <a:pt x="5968404" y="0"/>
                </a:moveTo>
                <a:lnTo>
                  <a:pt x="0" y="0"/>
                </a:lnTo>
                <a:lnTo>
                  <a:pt x="0" y="11308556"/>
                </a:lnTo>
                <a:lnTo>
                  <a:pt x="5968404" y="11308556"/>
                </a:lnTo>
                <a:lnTo>
                  <a:pt x="5968404" y="0"/>
                </a:lnTo>
                <a:close/>
              </a:path>
            </a:pathLst>
          </a:custGeom>
          <a:solidFill>
            <a:srgbClr val="27293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Title 12">
            <a:extLst>
              <a:ext uri="{FF2B5EF4-FFF2-40B4-BE49-F238E27FC236}">
                <a16:creationId xmlns:a16="http://schemas.microsoft.com/office/drawing/2014/main" id="{BA2ED740-5BEF-320B-2357-5410F6340C16}"/>
              </a:ext>
            </a:extLst>
          </p:cNvPr>
          <p:cNvSpPr txBox="1">
            <a:spLocks/>
          </p:cNvSpPr>
          <p:nvPr/>
        </p:nvSpPr>
        <p:spPr>
          <a:xfrm>
            <a:off x="404813" y="388188"/>
            <a:ext cx="5979219" cy="7167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CB64D5D-4B18-D6B6-5F99-24A12E396EE6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6195243" cy="49514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GB" sz="1800" dirty="0">
              <a:solidFill>
                <a:srgbClr val="FFFFFF"/>
              </a:solidFill>
              <a:latin typeface="Ubuntu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1800" dirty="0">
                <a:solidFill>
                  <a:srgbClr val="FFFFFF"/>
                </a:solidFill>
                <a:latin typeface="Ubuntu"/>
              </a:rPr>
              <a:t>SpaceX launches Falcon 9 rockets at a cost of around $62m. This is considerably cheaper than other providers (which usually cost upwards of $165m), and much of the savings are because SpaceX can land, and then re-use the first stage of the rocket.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GB" sz="1800" dirty="0">
              <a:solidFill>
                <a:srgbClr val="FFFFFF"/>
              </a:solidFill>
              <a:latin typeface="Ubuntu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1800" dirty="0">
                <a:solidFill>
                  <a:srgbClr val="FFFFFF"/>
                </a:solidFill>
                <a:latin typeface="Ubuntu"/>
              </a:rPr>
              <a:t>If we can make predictions on whether the first stage will land, we can determine the cost of a launch, and use this information to assess whether or not an alternate company should bid and SpaceX for a rocket launch.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GB" sz="1800" dirty="0">
              <a:solidFill>
                <a:srgbClr val="FFFFFF"/>
              </a:solidFill>
              <a:latin typeface="Ubuntu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1800" dirty="0">
                <a:solidFill>
                  <a:srgbClr val="FFFFFF"/>
                </a:solidFill>
                <a:latin typeface="Ubuntu"/>
              </a:rPr>
              <a:t>This project will ultimately </a:t>
            </a:r>
            <a:r>
              <a:rPr lang="en-GB" sz="1800" dirty="0">
                <a:solidFill>
                  <a:srgbClr val="12ABDB"/>
                </a:solidFill>
                <a:latin typeface="Ubuntu"/>
              </a:rPr>
              <a:t>predict if the Space X Falcon 9 first stage will land successfully.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GB" sz="1800" dirty="0">
              <a:solidFill>
                <a:srgbClr val="FFFFFF"/>
              </a:solidFill>
              <a:latin typeface="Ubuntu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55FB83A-FFBB-E74F-8D01-615BD5024A51}"/>
              </a:ext>
            </a:extLst>
          </p:cNvPr>
          <p:cNvSpPr txBox="1">
            <a:spLocks/>
          </p:cNvSpPr>
          <p:nvPr/>
        </p:nvSpPr>
        <p:spPr>
          <a:xfrm>
            <a:off x="404813" y="388188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INTRODUCTION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16B377-96F9-C210-7113-D55160ECE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159" y="0"/>
            <a:ext cx="5489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728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E662B-79EC-45EE-76A0-942F2ECB7CCF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Pie chart for the launch site with highest launch success ratio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EA8A9-FA79-E281-73CC-49D5EB3F5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56" y="1468734"/>
            <a:ext cx="7975927" cy="4696569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0699B6-C383-E780-64FF-8EAC5A85B6B0}"/>
                  </a:ext>
                </a:extLst>
              </p:cNvPr>
              <p:cNvSpPr txBox="1"/>
              <p:nvPr/>
            </p:nvSpPr>
            <p:spPr>
              <a:xfrm>
                <a:off x="10560496" y="6465888"/>
                <a:ext cx="1221616" cy="3668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800" b="0" dirty="0">
                    <a:solidFill>
                      <a:schemeClr val="bg1"/>
                    </a:solidFill>
                  </a:rPr>
                  <a:t>Note: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GB" sz="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𝑙𝑎𝑠𝑠</m:t>
                    </m:r>
                    <m:d>
                      <m:dPr>
                        <m:begChr m:val="{"/>
                        <m:endChr m:val=""/>
                        <m:ctrlPr>
                          <a:rPr lang="en-GB" sz="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GB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𝐹𝑎𝑖𝑙𝑢𝑟𝑒</m:t>
                            </m:r>
                          </m:e>
                          <m:e>
                            <m:r>
                              <a:rPr lang="en-GB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GB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𝑆𝑢𝑐𝑐𝑒𝑠𝑠</m:t>
                            </m:r>
                          </m:e>
                        </m:eqArr>
                      </m:e>
                    </m:d>
                  </m:oMath>
                </a14:m>
                <a:endParaRPr lang="en-GB" sz="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0699B6-C383-E780-64FF-8EAC5A85B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6465888"/>
                <a:ext cx="1221616" cy="366895"/>
              </a:xfrm>
              <a:prstGeom prst="rect">
                <a:avLst/>
              </a:prstGeom>
              <a:blipFill>
                <a:blip r:embed="rId3"/>
                <a:stretch>
                  <a:fillRect t="-163333" r="-7960" b="-2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77FC903-B3A6-FD5B-653B-2C4C8C3C0349}"/>
              </a:ext>
            </a:extLst>
          </p:cNvPr>
          <p:cNvSpPr txBox="1">
            <a:spLocks/>
          </p:cNvSpPr>
          <p:nvPr/>
        </p:nvSpPr>
        <p:spPr>
          <a:xfrm>
            <a:off x="8616280" y="1447800"/>
            <a:ext cx="3194720" cy="461609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 launch site </a:t>
            </a:r>
            <a:r>
              <a:rPr lang="en-GB" dirty="0">
                <a:solidFill>
                  <a:schemeClr val="accent2"/>
                </a:solidFill>
              </a:rPr>
              <a:t>KSC LC-39 A</a:t>
            </a:r>
            <a:r>
              <a:rPr lang="en-GB" dirty="0"/>
              <a:t> also had the highest rate of successful launches, with a 76.9% success rate.</a:t>
            </a:r>
          </a:p>
        </p:txBody>
      </p:sp>
    </p:spTree>
    <p:extLst>
      <p:ext uri="{BB962C8B-B14F-4D97-AF65-F5344CB8AC3E}">
        <p14:creationId xmlns:p14="http://schemas.microsoft.com/office/powerpoint/2010/main" val="37941298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C931B1-0436-D26D-538E-C2F4F114F7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11"/>
          <a:stretch/>
        </p:blipFill>
        <p:spPr>
          <a:xfrm>
            <a:off x="7365138" y="1129958"/>
            <a:ext cx="4562403" cy="2487293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2EFA5D-3D01-14B7-FC66-9858425468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55"/>
          <a:stretch/>
        </p:blipFill>
        <p:spPr>
          <a:xfrm>
            <a:off x="7396716" y="3895276"/>
            <a:ext cx="4553025" cy="2487293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77ACAD6-834A-6255-4AC3-19A3B85BE49E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Launch Outcome VS. Payload scatter plot for all sites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75E34DA-7454-44F0-83AF-AED8F10B34D7}"/>
              </a:ext>
            </a:extLst>
          </p:cNvPr>
          <p:cNvSpPr txBox="1">
            <a:spLocks/>
          </p:cNvSpPr>
          <p:nvPr/>
        </p:nvSpPr>
        <p:spPr>
          <a:xfrm>
            <a:off x="404814" y="4367259"/>
            <a:ext cx="5968594" cy="20319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/>
              <a:t>Plotting the launch outcome vs. payload for all sites shows a gap around 4000 kg, so it makes sense to split the data into 2 ranges: 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200"/>
              <a:t>0 – 4000 kg (low payloads)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200"/>
              <a:t>4000 – 10000 kg (massive payloads)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/>
              <a:t>From these 2 plots, it can be shown that </a:t>
            </a:r>
            <a:r>
              <a:rPr lang="en-GB" sz="1400">
                <a:solidFill>
                  <a:schemeClr val="accent2"/>
                </a:solidFill>
              </a:rPr>
              <a:t>the success for massive payloads is lower than that for low payloads.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/>
              <a:t>It is also worth noting that some booster types (v1.0 and B5) have not been launched with massive payloads.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728BCE-E48C-8E5C-8E11-904221B9B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438" y="1438274"/>
            <a:ext cx="5968594" cy="2814719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64756B-D626-5EA4-9471-A762522D129D}"/>
              </a:ext>
            </a:extLst>
          </p:cNvPr>
          <p:cNvCxnSpPr>
            <a:cxnSpLocks/>
          </p:cNvCxnSpPr>
          <p:nvPr/>
        </p:nvCxnSpPr>
        <p:spPr>
          <a:xfrm flipV="1">
            <a:off x="3317356" y="2146072"/>
            <a:ext cx="0" cy="1927147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660F734C-81C6-ACDF-DBFC-EF1B87FC6007}"/>
              </a:ext>
            </a:extLst>
          </p:cNvPr>
          <p:cNvSpPr/>
          <p:nvPr/>
        </p:nvSpPr>
        <p:spPr>
          <a:xfrm>
            <a:off x="1498304" y="2901405"/>
            <a:ext cx="314639" cy="3146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28DE52-4A93-518F-9D8B-706726ED9240}"/>
              </a:ext>
            </a:extLst>
          </p:cNvPr>
          <p:cNvSpPr/>
          <p:nvPr/>
        </p:nvSpPr>
        <p:spPr>
          <a:xfrm>
            <a:off x="3477859" y="2898893"/>
            <a:ext cx="314639" cy="3146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DF9A8C-B565-BE9B-09EC-549B1F184DA8}"/>
              </a:ext>
            </a:extLst>
          </p:cNvPr>
          <p:cNvSpPr/>
          <p:nvPr/>
        </p:nvSpPr>
        <p:spPr>
          <a:xfrm>
            <a:off x="7221138" y="985958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96813CE-E3D6-48C9-321A-1FD4478B870E}"/>
              </a:ext>
            </a:extLst>
          </p:cNvPr>
          <p:cNvSpPr/>
          <p:nvPr/>
        </p:nvSpPr>
        <p:spPr>
          <a:xfrm>
            <a:off x="7252716" y="3751276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39DECD-BC0E-8325-C3B7-FEF44C002689}"/>
              </a:ext>
            </a:extLst>
          </p:cNvPr>
          <p:cNvSpPr txBox="1"/>
          <p:nvPr/>
        </p:nvSpPr>
        <p:spPr>
          <a:xfrm>
            <a:off x="1803749" y="2925918"/>
            <a:ext cx="10518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Low payloads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D08443-D1DC-6834-BBEE-8D9AADA87C83}"/>
              </a:ext>
            </a:extLst>
          </p:cNvPr>
          <p:cNvSpPr txBox="1"/>
          <p:nvPr/>
        </p:nvSpPr>
        <p:spPr>
          <a:xfrm>
            <a:off x="3791744" y="2924488"/>
            <a:ext cx="12923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Massive payloads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844450E-9CCE-B14A-BAAD-D05F0DA9F6DE}"/>
                  </a:ext>
                </a:extLst>
              </p:cNvPr>
              <p:cNvSpPr txBox="1"/>
              <p:nvPr/>
            </p:nvSpPr>
            <p:spPr>
              <a:xfrm>
                <a:off x="10560496" y="6465888"/>
                <a:ext cx="1224822" cy="3668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800" b="0" dirty="0">
                    <a:solidFill>
                      <a:schemeClr val="bg1"/>
                    </a:solidFill>
                  </a:rPr>
                  <a:t>Note: c</a:t>
                </a:r>
                <a14:m>
                  <m:oMath xmlns:m="http://schemas.openxmlformats.org/officeDocument/2006/math">
                    <m:r>
                      <a:rPr lang="en-GB" sz="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𝑙𝑎𝑠𝑠</m:t>
                    </m:r>
                    <m:d>
                      <m:dPr>
                        <m:begChr m:val="{"/>
                        <m:endChr m:val=""/>
                        <m:ctrlPr>
                          <a:rPr lang="en-GB" sz="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GB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𝐹𝑎𝑖𝑙𝑢𝑟𝑒</m:t>
                            </m:r>
                          </m:e>
                          <m:e>
                            <m:r>
                              <a:rPr lang="en-GB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GB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𝑆𝑢𝑐𝑐𝑒𝑠𝑠</m:t>
                            </m:r>
                          </m:e>
                        </m:eqArr>
                      </m:e>
                    </m:d>
                  </m:oMath>
                </a14:m>
                <a:endParaRPr lang="en-GB" sz="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844450E-9CCE-B14A-BAAD-D05F0DA9F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6465888"/>
                <a:ext cx="1224822" cy="366895"/>
              </a:xfrm>
              <a:prstGeom prst="rect">
                <a:avLst/>
              </a:prstGeom>
              <a:blipFill>
                <a:blip r:embed="rId5"/>
                <a:stretch>
                  <a:fillRect t="-163333" r="-7960" b="-2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05157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AC5A0-AB8B-124B-0617-40AB95A2335F}"/>
              </a:ext>
            </a:extLst>
          </p:cNvPr>
          <p:cNvSpPr txBox="1">
            <a:spLocks/>
          </p:cNvSpPr>
          <p:nvPr/>
        </p:nvSpPr>
        <p:spPr>
          <a:xfrm>
            <a:off x="404813" y="2339007"/>
            <a:ext cx="11386134" cy="20313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PREDICTIVE ANALYSIS - </a:t>
            </a:r>
            <a:r>
              <a:rPr lang="en-GB">
                <a:solidFill>
                  <a:schemeClr val="accent2"/>
                </a:solidFill>
              </a:rPr>
              <a:t>CLASSIFICATION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5227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C4819-3F84-20D1-57E3-50F53FCEC521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CLASSIFICATION ACCURACY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87642-C4BC-5103-FD5D-266F96BA5EE0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5619179" cy="49514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Plotting the Accuracy Score and Best Score for each classification algorithm produces the following result: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</a:t>
            </a:r>
            <a:r>
              <a:rPr lang="en-GB" dirty="0">
                <a:solidFill>
                  <a:schemeClr val="accent2"/>
                </a:solidFill>
              </a:rPr>
              <a:t>Decision Tree </a:t>
            </a:r>
            <a:r>
              <a:rPr lang="en-GB" dirty="0"/>
              <a:t>model has the highest classification accuracy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dirty="0"/>
              <a:t>The Accuracy Score is 94.44%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dirty="0"/>
              <a:t>The Best Score is 90.36%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7954D7-1597-F7EF-BC6B-0C77EE920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656" y="4714778"/>
            <a:ext cx="4020111" cy="13908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2F0D07C0-4A09-6232-F36E-126D84B4A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3761250"/>
            <a:ext cx="5155287" cy="2791965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1E13DD17-4C07-40D5-E37D-830B670622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815284"/>
            <a:ext cx="5155286" cy="2791964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651252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D02DF-5025-E060-2D48-14C5CD1C90DB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Confusion Matrix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6C385-5353-630F-C3D9-7D3755623E0E}"/>
              </a:ext>
            </a:extLst>
          </p:cNvPr>
          <p:cNvSpPr txBox="1">
            <a:spLocks/>
          </p:cNvSpPr>
          <p:nvPr/>
        </p:nvSpPr>
        <p:spPr>
          <a:xfrm>
            <a:off x="6528048" y="1447800"/>
            <a:ext cx="5282952" cy="49514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As shown previously, best performing classification model is the </a:t>
            </a:r>
            <a:r>
              <a:rPr lang="en-GB">
                <a:solidFill>
                  <a:schemeClr val="accent2"/>
                </a:solidFill>
              </a:rPr>
              <a:t>Decision Tree </a:t>
            </a:r>
            <a:r>
              <a:rPr lang="en-GB"/>
              <a:t>model, with an accuracy of 94.44%.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This is explained by the confusion matrix, which shows only 1 out of 18 total results classified incorrectly (a false positive, shown in the top-right corner).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The other 17 results are correctly classified (5 did not land, 12 did land).</a:t>
            </a:r>
            <a:endParaRPr lang="en-GB" dirty="0"/>
          </a:p>
        </p:txBody>
      </p: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6BBEC7B6-ACC0-13F4-141C-1485E2941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2" y="1504662"/>
            <a:ext cx="5835204" cy="4460334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122349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39998-5B7A-BF64-CFF2-2D391E026AF6}"/>
              </a:ext>
            </a:extLst>
          </p:cNvPr>
          <p:cNvSpPr txBox="1">
            <a:spLocks/>
          </p:cNvSpPr>
          <p:nvPr/>
        </p:nvSpPr>
        <p:spPr>
          <a:xfrm>
            <a:off x="404813" y="2921169"/>
            <a:ext cx="11386134" cy="10156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CONCLUSIONS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9779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92EB51A-FAAD-27FE-0CA1-952BF2275A18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CONCLUSIONS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6B36910-C2E2-4EC9-5820-777C8B3334A5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8066241" cy="49514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As the number of flights increases, the rate of success at a launch site increases, with most early flights being unsuccessful. I.e. with more experience, the success rate increases.</a:t>
            </a:r>
          </a:p>
          <a:p>
            <a:pPr marL="349250" lvl="1" indent="-171450">
              <a:buFont typeface="Arial" panose="020B0604020202020204" pitchFamily="34" charset="0"/>
              <a:buChar char="•"/>
            </a:pPr>
            <a:r>
              <a:rPr lang="en-GB" sz="1200" dirty="0"/>
              <a:t>Between 2010 and 2013, all landings were unsuccessful (as the success rate is 0).</a:t>
            </a:r>
          </a:p>
          <a:p>
            <a:pPr marL="349250" lvl="1" indent="-171450">
              <a:buFont typeface="Arial" panose="020B0604020202020204" pitchFamily="34" charset="0"/>
              <a:buChar char="•"/>
            </a:pPr>
            <a:r>
              <a:rPr lang="en-GB" sz="1200" dirty="0"/>
              <a:t>After 2013, the success rate generally increased, despite small dips in </a:t>
            </a:r>
            <a:r>
              <a:rPr lang="en-GB" sz="1050" dirty="0"/>
              <a:t>2018 and 2020.</a:t>
            </a:r>
          </a:p>
          <a:p>
            <a:pPr marL="349250" lvl="1" indent="-171450">
              <a:buFont typeface="Arial" panose="020B0604020202020204" pitchFamily="34" charset="0"/>
              <a:buChar char="•"/>
            </a:pPr>
            <a:r>
              <a:rPr lang="en-GB" sz="1050" dirty="0"/>
              <a:t>After 2016, there was always a greater than 50% chance of success.</a:t>
            </a:r>
          </a:p>
          <a:p>
            <a:pPr marL="349250" lvl="1" indent="-171450">
              <a:buFont typeface="Arial" panose="020B0604020202020204" pitchFamily="34" charset="0"/>
              <a:buChar char="•"/>
            </a:pPr>
            <a:endParaRPr lang="en-GB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Orbit types ES-L1, GEO, HEO, and SSO, have the highest (100%) success rate.</a:t>
            </a:r>
          </a:p>
          <a:p>
            <a:pPr lvl="2"/>
            <a:r>
              <a:rPr lang="en-GB" sz="1200" dirty="0"/>
              <a:t>The 100% success rate of GEO, HEO, and ES-L1 orbits can be explained by only having 1 flight into the respective orbits. </a:t>
            </a:r>
          </a:p>
          <a:p>
            <a:pPr lvl="2"/>
            <a:r>
              <a:rPr lang="en-GB" sz="1200" dirty="0"/>
              <a:t>The 100% success rate in SSO is more impressive, with 5 successful flights.</a:t>
            </a:r>
          </a:p>
          <a:p>
            <a:pPr lvl="2"/>
            <a:r>
              <a:rPr lang="en-GB" sz="1200" dirty="0"/>
              <a:t>The orbit types PO, ISS, and LEO, have more success with heavy payloads:</a:t>
            </a:r>
          </a:p>
          <a:p>
            <a:pPr lvl="2"/>
            <a:r>
              <a:rPr lang="en-GB" sz="1200" dirty="0"/>
              <a:t>VLEO (Very Low Earth Orbit) launches are associated with heavier payloads, which makes intuitive sense.</a:t>
            </a:r>
          </a:p>
          <a:p>
            <a:pPr lvl="1"/>
            <a:endParaRPr lang="en-GB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The launch site </a:t>
            </a:r>
            <a:r>
              <a:rPr lang="en-GB" sz="1400" dirty="0">
                <a:solidFill>
                  <a:schemeClr val="accent2"/>
                </a:solidFill>
              </a:rPr>
              <a:t>KSC LC-39 A</a:t>
            </a:r>
            <a:r>
              <a:rPr lang="en-GB" sz="1400" dirty="0"/>
              <a:t> had the most successful launches, with 41.7% of the total successful launches, and also the highest rate of successful launches, with a 76.9% success rate.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The success for massive payloads (over 4000kg) is lower than that for low payloads.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The best performing classification model is the Decision Tree model, with an accuracy of 94.44%.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dirty="0"/>
          </a:p>
        </p:txBody>
      </p:sp>
      <p:pic>
        <p:nvPicPr>
          <p:cNvPr id="13" name="Picture 12" descr="Chart&#10;&#10;Description automatically generated with medium confidence">
            <a:extLst>
              <a:ext uri="{FF2B5EF4-FFF2-40B4-BE49-F238E27FC236}">
                <a16:creationId xmlns:a16="http://schemas.microsoft.com/office/drawing/2014/main" id="{2247B8BB-D420-6D28-3DB9-969027424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353" y="1460632"/>
            <a:ext cx="1450107" cy="98792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218F8D4-ACDD-6D1A-6852-70F4849EE693}"/>
              </a:ext>
            </a:extLst>
          </p:cNvPr>
          <p:cNvGrpSpPr/>
          <p:nvPr/>
        </p:nvGrpSpPr>
        <p:grpSpPr>
          <a:xfrm>
            <a:off x="8471054" y="2719305"/>
            <a:ext cx="3404705" cy="989978"/>
            <a:chOff x="8471054" y="2690634"/>
            <a:chExt cx="3404705" cy="989978"/>
          </a:xfrm>
        </p:grpSpPr>
        <p:pic>
          <p:nvPicPr>
            <p:cNvPr id="15" name="Picture 14" descr="Chart, bar chart&#10;&#10;Description automatically generated">
              <a:extLst>
                <a:ext uri="{FF2B5EF4-FFF2-40B4-BE49-F238E27FC236}">
                  <a16:creationId xmlns:a16="http://schemas.microsoft.com/office/drawing/2014/main" id="{3C6E5DA1-0CF4-E75A-B1C4-B0DE9787C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0474" y="2692690"/>
              <a:ext cx="1455285" cy="987922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F3887B8-9B45-0394-7275-FA1A02C09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71054" y="2690634"/>
              <a:ext cx="1674085" cy="964286"/>
            </a:xfrm>
            <a:prstGeom prst="roundRect">
              <a:avLst>
                <a:gd name="adj" fmla="val 2331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9B8257B0-1653-E06A-1F69-21F3823B44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9139" y="3980035"/>
            <a:ext cx="1848534" cy="964287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0B03BFE-8307-A064-4F5C-2E14204D94E7}"/>
              </a:ext>
            </a:extLst>
          </p:cNvPr>
          <p:cNvGrpSpPr/>
          <p:nvPr/>
        </p:nvGrpSpPr>
        <p:grpSpPr>
          <a:xfrm>
            <a:off x="8471054" y="5215074"/>
            <a:ext cx="3404705" cy="976998"/>
            <a:chOff x="8471054" y="5215074"/>
            <a:chExt cx="3404705" cy="976998"/>
          </a:xfrm>
        </p:grpSpPr>
        <p:pic>
          <p:nvPicPr>
            <p:cNvPr id="19" name="Picture 18" descr="Chart, bar chart&#10;&#10;Description automatically generated">
              <a:extLst>
                <a:ext uri="{FF2B5EF4-FFF2-40B4-BE49-F238E27FC236}">
                  <a16:creationId xmlns:a16="http://schemas.microsoft.com/office/drawing/2014/main" id="{18CCED61-9BCF-4D22-2466-778EA9505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1054" y="5227785"/>
              <a:ext cx="1780530" cy="964287"/>
            </a:xfrm>
            <a:prstGeom prst="roundRect">
              <a:avLst>
                <a:gd name="adj" fmla="val 2331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  <p:pic>
          <p:nvPicPr>
            <p:cNvPr id="20" name="Picture 19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DC760239-2B0D-2365-16C5-A7D4F53DD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6932" y="5215074"/>
              <a:ext cx="1248827" cy="954583"/>
            </a:xfrm>
            <a:prstGeom prst="roundRect">
              <a:avLst>
                <a:gd name="adj" fmla="val 2331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560908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7558E43-F52D-DA91-DBFA-59BACAC02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702159" cy="6858000"/>
          </a:xfrm>
          <a:custGeom>
            <a:avLst/>
            <a:gdLst/>
            <a:ahLst/>
            <a:cxnLst/>
            <a:rect l="l" t="t" r="r" b="b"/>
            <a:pathLst>
              <a:path w="5969000" h="11308715">
                <a:moveTo>
                  <a:pt x="5968404" y="0"/>
                </a:moveTo>
                <a:lnTo>
                  <a:pt x="0" y="0"/>
                </a:lnTo>
                <a:lnTo>
                  <a:pt x="0" y="11308556"/>
                </a:lnTo>
                <a:lnTo>
                  <a:pt x="5968404" y="11308556"/>
                </a:lnTo>
                <a:lnTo>
                  <a:pt x="5968404" y="0"/>
                </a:lnTo>
                <a:close/>
              </a:path>
            </a:pathLst>
          </a:custGeom>
          <a:solidFill>
            <a:srgbClr val="27293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Title 12">
            <a:extLst>
              <a:ext uri="{FF2B5EF4-FFF2-40B4-BE49-F238E27FC236}">
                <a16:creationId xmlns:a16="http://schemas.microsoft.com/office/drawing/2014/main" id="{E2749F4B-F701-4F62-FC82-AB12E6F74D8B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METHODOLOGY SUMMARY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6C71A18-EA1A-F110-D72E-B479A19CB1C1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11406187" cy="4951413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GB" sz="1600" dirty="0">
                <a:solidFill>
                  <a:schemeClr val="accent2"/>
                </a:solidFill>
              </a:rPr>
              <a:t>Data Collection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Making GET requests to the SpaceX REST API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Web Scraping</a:t>
            </a:r>
            <a:endParaRPr lang="en-GB" sz="11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solidFill>
                  <a:schemeClr val="accent2"/>
                </a:solidFill>
              </a:rPr>
              <a:t>Data Wrangling 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400" dirty="0"/>
              <a:t>Using the </a:t>
            </a:r>
            <a:r>
              <a:rPr lang="en-GB" sz="1400" dirty="0">
                <a:solidFill>
                  <a:srgbClr val="61AFEF"/>
                </a:solidFill>
                <a:latin typeface="Consolas" panose="020B0609020204030204" pitchFamily="49" charset="0"/>
              </a:rPr>
              <a:t>.</a:t>
            </a:r>
            <a:r>
              <a:rPr lang="en-GB" sz="1400" dirty="0" err="1">
                <a:solidFill>
                  <a:srgbClr val="61AFEF"/>
                </a:solidFill>
                <a:latin typeface="Consolas" panose="020B0609020204030204" pitchFamily="49" charset="0"/>
              </a:rPr>
              <a:t>fillna</a:t>
            </a:r>
            <a:r>
              <a:rPr lang="en-GB" sz="1400" dirty="0">
                <a:solidFill>
                  <a:srgbClr val="61AFEF"/>
                </a:solidFill>
                <a:latin typeface="Consolas" panose="020B0609020204030204" pitchFamily="49" charset="0"/>
              </a:rPr>
              <a:t>()</a:t>
            </a:r>
            <a:r>
              <a:rPr lang="en-GB" sz="1400" dirty="0"/>
              <a:t> method to remove </a:t>
            </a:r>
            <a:r>
              <a:rPr lang="en-GB" sz="1400" dirty="0" err="1"/>
              <a:t>NaN</a:t>
            </a:r>
            <a:r>
              <a:rPr lang="en-GB" sz="1400" dirty="0"/>
              <a:t> values</a:t>
            </a:r>
            <a:endParaRPr lang="en-GB" sz="1400" dirty="0">
              <a:solidFill>
                <a:schemeClr val="accent2"/>
              </a:solidFill>
            </a:endParaRP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Using the </a:t>
            </a:r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.</a:t>
            </a:r>
            <a:r>
              <a:rPr lang="en-GB" sz="1400" dirty="0" err="1">
                <a:solidFill>
                  <a:srgbClr val="61AFEF"/>
                </a:solidFill>
                <a:latin typeface="Consolas" panose="020B0609020204030204" pitchFamily="49" charset="0"/>
              </a:rPr>
              <a:t>value_counts</a:t>
            </a:r>
            <a:r>
              <a:rPr lang="en-GB" sz="1400" dirty="0">
                <a:solidFill>
                  <a:srgbClr val="ABB2BF"/>
                </a:solidFill>
                <a:latin typeface="Consolas" panose="020B0609020204030204" pitchFamily="49" charset="0"/>
              </a:rPr>
              <a:t>()</a:t>
            </a:r>
            <a:r>
              <a:rPr lang="en-GB" sz="1400" dirty="0">
                <a:solidFill>
                  <a:schemeClr val="bg1"/>
                </a:solidFill>
              </a:rPr>
              <a:t> method to determine the following:</a:t>
            </a:r>
          </a:p>
          <a:p>
            <a:pPr marL="704850" lvl="2" indent="-342900"/>
            <a:r>
              <a:rPr lang="en-GB" sz="1200" dirty="0">
                <a:solidFill>
                  <a:schemeClr val="bg1"/>
                </a:solidFill>
              </a:rPr>
              <a:t>Number of launches on each site</a:t>
            </a:r>
          </a:p>
          <a:p>
            <a:pPr marL="704850" lvl="2" indent="-342900"/>
            <a:r>
              <a:rPr lang="en-GB" sz="1200" dirty="0">
                <a:solidFill>
                  <a:schemeClr val="bg1"/>
                </a:solidFill>
              </a:rPr>
              <a:t>Number and occurrence of each orbit</a:t>
            </a:r>
          </a:p>
          <a:p>
            <a:pPr marL="704850" lvl="2" indent="-342900"/>
            <a:r>
              <a:rPr lang="en-GB" sz="1200" dirty="0">
                <a:solidFill>
                  <a:schemeClr val="bg1"/>
                </a:solidFill>
              </a:rPr>
              <a:t>Number and occurrence of mission outcome per orbit type</a:t>
            </a:r>
          </a:p>
          <a:p>
            <a:pPr marL="520700" lvl="1" indent="-342900"/>
            <a:r>
              <a:rPr lang="en-GB" sz="1400" dirty="0">
                <a:solidFill>
                  <a:schemeClr val="bg1"/>
                </a:solidFill>
              </a:rPr>
              <a:t>Creating a landing outcome label that shows the following:</a:t>
            </a:r>
          </a:p>
          <a:p>
            <a:pPr marL="704850" lvl="2" indent="-342900"/>
            <a:r>
              <a:rPr lang="en-GB" sz="1200" dirty="0">
                <a:solidFill>
                  <a:schemeClr val="bg1"/>
                </a:solidFill>
              </a:rPr>
              <a:t>0 when the booster did not land successfully</a:t>
            </a:r>
          </a:p>
          <a:p>
            <a:pPr marL="704850" lvl="2" indent="-342900"/>
            <a:r>
              <a:rPr lang="en-GB" sz="1200" dirty="0">
                <a:solidFill>
                  <a:schemeClr val="bg1"/>
                </a:solidFill>
              </a:rPr>
              <a:t>1 when the booster did land successfully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solidFill>
                  <a:schemeClr val="accent2"/>
                </a:solidFill>
              </a:rPr>
              <a:t>Exploratory Data Analysis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Using SQL queries to manipulate and evaluate the SpaceX dataset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Using Pandas and Matplotlib to visualize relationships between variables, and determine patterns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solidFill>
                  <a:schemeClr val="accent2"/>
                </a:solidFill>
              </a:rPr>
              <a:t>Interactive Visual Analytics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Geospatial analytics using Folium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Creating an interactive dashboard using </a:t>
            </a:r>
            <a:r>
              <a:rPr lang="en-GB" sz="1400" dirty="0" err="1">
                <a:solidFill>
                  <a:schemeClr val="bg1"/>
                </a:solidFill>
              </a:rPr>
              <a:t>Plotly</a:t>
            </a:r>
            <a:r>
              <a:rPr lang="en-GB" sz="1400" dirty="0">
                <a:solidFill>
                  <a:schemeClr val="bg1"/>
                </a:solidFill>
              </a:rPr>
              <a:t> Dash</a:t>
            </a:r>
            <a:endParaRPr lang="en-GB" sz="1600" dirty="0">
              <a:solidFill>
                <a:schemeClr val="accent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solidFill>
                  <a:schemeClr val="accent2"/>
                </a:solidFill>
              </a:rPr>
              <a:t>Data Modelling and Evaluation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Using Scikit-Learn to:</a:t>
            </a:r>
          </a:p>
          <a:p>
            <a:pPr marL="704850" lvl="2" indent="-342900"/>
            <a:r>
              <a:rPr lang="en-GB" sz="1200" dirty="0">
                <a:solidFill>
                  <a:schemeClr val="bg1"/>
                </a:solidFill>
              </a:rPr>
              <a:t>Pre-process (standardize) the data</a:t>
            </a:r>
          </a:p>
          <a:p>
            <a:pPr marL="704850" lvl="2" indent="-342900"/>
            <a:r>
              <a:rPr lang="en-GB" sz="1200" dirty="0">
                <a:solidFill>
                  <a:schemeClr val="bg1"/>
                </a:solidFill>
              </a:rPr>
              <a:t>Split the data into training and testing data using </a:t>
            </a:r>
            <a:r>
              <a:rPr lang="en-GB" sz="1200" dirty="0" err="1">
                <a:solidFill>
                  <a:srgbClr val="61AFEF"/>
                </a:solidFill>
                <a:latin typeface="Consolas" panose="020B0609020204030204" pitchFamily="49" charset="0"/>
              </a:rPr>
              <a:t>train_test_split</a:t>
            </a:r>
            <a:endParaRPr lang="en-GB" sz="1400" dirty="0">
              <a:solidFill>
                <a:srgbClr val="61AFEF"/>
              </a:solidFill>
              <a:latin typeface="Consolas" panose="020B0609020204030204" pitchFamily="49" charset="0"/>
            </a:endParaRPr>
          </a:p>
          <a:p>
            <a:pPr marL="704850" lvl="2" indent="-342900"/>
            <a:r>
              <a:rPr lang="en-GB" sz="1200" dirty="0"/>
              <a:t>Train different classification models</a:t>
            </a:r>
          </a:p>
          <a:p>
            <a:pPr marL="704850" lvl="2" indent="-342900"/>
            <a:r>
              <a:rPr lang="en-GB" sz="1200" dirty="0"/>
              <a:t>Find hyperparameters using </a:t>
            </a:r>
            <a:r>
              <a:rPr lang="en-GB" sz="1200" dirty="0" err="1">
                <a:latin typeface="Consolas" panose="020B0609020204030204" pitchFamily="49" charset="0"/>
              </a:rPr>
              <a:t>GridSearchCV</a:t>
            </a:r>
            <a:endParaRPr lang="en-GB" sz="1200" dirty="0">
              <a:latin typeface="Consolas" panose="020B0609020204030204" pitchFamily="49" charset="0"/>
            </a:endParaRPr>
          </a:p>
          <a:p>
            <a:pPr marL="520700" lvl="1" indent="-342900"/>
            <a:r>
              <a:rPr lang="en-GB" sz="1400" dirty="0"/>
              <a:t>Plotting confusion matrices for each classification model</a:t>
            </a:r>
          </a:p>
          <a:p>
            <a:pPr marL="520700" lvl="1" indent="-342900"/>
            <a:r>
              <a:rPr lang="en-GB" sz="1400" dirty="0"/>
              <a:t>Assessing the accuracy of each classification model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54336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32BFD-C907-DF28-D9C4-5A680CA887B3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COLLECTION – </a:t>
            </a:r>
          </a:p>
          <a:p>
            <a:r>
              <a:rPr lang="en-US" dirty="0">
                <a:solidFill>
                  <a:schemeClr val="accent2"/>
                </a:solidFill>
              </a:rPr>
              <a:t>space x REST </a:t>
            </a:r>
            <a:r>
              <a:rPr lang="en-US" dirty="0" err="1">
                <a:solidFill>
                  <a:schemeClr val="accent2"/>
                </a:solidFill>
              </a:rPr>
              <a:t>api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B7DD07-90EF-7D7A-E3E9-0AB33BC7E2DC}"/>
              </a:ext>
            </a:extLst>
          </p:cNvPr>
          <p:cNvSpPr txBox="1"/>
          <p:nvPr/>
        </p:nvSpPr>
        <p:spPr>
          <a:xfrm>
            <a:off x="154062" y="1052736"/>
            <a:ext cx="64627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Using the SpaceX API to retrieve data about launches, including information about the rocket used, payload delivered, launch specifications, landing specifications, and landing outcome.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630AE5B-9563-DF2D-EDF2-F1C96BB6FF0F}"/>
              </a:ext>
            </a:extLst>
          </p:cNvPr>
          <p:cNvGrpSpPr/>
          <p:nvPr/>
        </p:nvGrpSpPr>
        <p:grpSpPr>
          <a:xfrm>
            <a:off x="7021493" y="381857"/>
            <a:ext cx="4032448" cy="1230027"/>
            <a:chOff x="6816081" y="381857"/>
            <a:chExt cx="4032448" cy="123002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415AABD-A7EC-D9DF-E478-64ED1C4B8975}"/>
                </a:ext>
              </a:extLst>
            </p:cNvPr>
            <p:cNvGrpSpPr/>
            <p:nvPr/>
          </p:nvGrpSpPr>
          <p:grpSpPr>
            <a:xfrm>
              <a:off x="6881244" y="438326"/>
              <a:ext cx="3902122" cy="1117089"/>
              <a:chOff x="7376508" y="559419"/>
              <a:chExt cx="3408321" cy="975725"/>
            </a:xfrm>
            <a:solidFill>
              <a:srgbClr val="0070AD"/>
            </a:solidFill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DFB9A97-8039-D78B-B653-CCF70DE335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64023"/>
              <a:stretch/>
            </p:blipFill>
            <p:spPr>
              <a:xfrm>
                <a:off x="7679303" y="559419"/>
                <a:ext cx="2802730" cy="277293"/>
              </a:xfrm>
              <a:prstGeom prst="rect">
                <a:avLst/>
              </a:prstGeom>
              <a:grpFill/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CF5FEF1-B51C-9CAD-73E4-85FAA9CA88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76508" y="1124744"/>
                <a:ext cx="3408321" cy="410400"/>
              </a:xfrm>
              <a:prstGeom prst="rect">
                <a:avLst/>
              </a:prstGeom>
              <a:grpFill/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8ED95BA-C953-5BDA-D834-2849AFC746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56831" b="11341"/>
              <a:stretch/>
            </p:blipFill>
            <p:spPr>
              <a:xfrm>
                <a:off x="7679303" y="814265"/>
                <a:ext cx="2802730" cy="245316"/>
              </a:xfrm>
              <a:prstGeom prst="rect">
                <a:avLst/>
              </a:prstGeom>
              <a:grpFill/>
            </p:spPr>
          </p:pic>
        </p:grp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E486637-1094-100D-7ACD-D785A1A68482}"/>
                </a:ext>
              </a:extLst>
            </p:cNvPr>
            <p:cNvSpPr/>
            <p:nvPr/>
          </p:nvSpPr>
          <p:spPr>
            <a:xfrm>
              <a:off x="6816081" y="381857"/>
              <a:ext cx="4032448" cy="1230027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721C02-4668-A55E-FA2B-CF373A4FDCBE}"/>
              </a:ext>
            </a:extLst>
          </p:cNvPr>
          <p:cNvGrpSpPr/>
          <p:nvPr/>
        </p:nvGrpSpPr>
        <p:grpSpPr>
          <a:xfrm>
            <a:off x="5930762" y="1823886"/>
            <a:ext cx="6213910" cy="2403187"/>
            <a:chOff x="5930762" y="1809537"/>
            <a:chExt cx="6213910" cy="240318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0363185-D204-666C-CAB4-8DAF2070504B}"/>
                </a:ext>
              </a:extLst>
            </p:cNvPr>
            <p:cNvGrpSpPr/>
            <p:nvPr/>
          </p:nvGrpSpPr>
          <p:grpSpPr>
            <a:xfrm>
              <a:off x="6013381" y="1810470"/>
              <a:ext cx="6048672" cy="2401320"/>
              <a:chOff x="5951984" y="2011224"/>
              <a:chExt cx="6048672" cy="2401320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8CD57B31-5B56-BD5D-E2C3-F3B4890ACD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51984" y="2054428"/>
                <a:ext cx="1421035" cy="2314912"/>
              </a:xfrm>
              <a:prstGeom prst="rect">
                <a:avLst/>
              </a:prstGeom>
            </p:spPr>
          </p:pic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E4FD0F8-8575-D8F2-272B-412F25A31CD9}"/>
                  </a:ext>
                </a:extLst>
              </p:cNvPr>
              <p:cNvGrpSpPr/>
              <p:nvPr/>
            </p:nvGrpSpPr>
            <p:grpSpPr>
              <a:xfrm>
                <a:off x="7423742" y="2011224"/>
                <a:ext cx="1552825" cy="2401320"/>
                <a:chOff x="4838973" y="2924944"/>
                <a:chExt cx="2581635" cy="3992293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5ACC411D-9A7E-D7F0-3226-99D5B85C55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3084"/>
                <a:stretch/>
              </p:blipFill>
              <p:spPr>
                <a:xfrm>
                  <a:off x="4844716" y="2924944"/>
                  <a:ext cx="2575892" cy="1066949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64650A76-53E2-447B-D901-2563962980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38973" y="3945022"/>
                  <a:ext cx="2581635" cy="2972215"/>
                </a:xfrm>
                <a:prstGeom prst="rect">
                  <a:avLst/>
                </a:prstGeom>
              </p:spPr>
            </p:pic>
          </p:grp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9F2FB65D-1B9D-9122-76A9-F03148B73E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5932"/>
              <a:stretch/>
            </p:blipFill>
            <p:spPr>
              <a:xfrm>
                <a:off x="9027290" y="2077348"/>
                <a:ext cx="2973366" cy="2269072"/>
              </a:xfrm>
              <a:prstGeom prst="rect">
                <a:avLst/>
              </a:prstGeom>
            </p:spPr>
          </p:pic>
        </p:grp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EFC43DE-5612-1F28-370F-CF4BB5A92134}"/>
                </a:ext>
              </a:extLst>
            </p:cNvPr>
            <p:cNvSpPr/>
            <p:nvPr/>
          </p:nvSpPr>
          <p:spPr>
            <a:xfrm>
              <a:off x="5930762" y="1809537"/>
              <a:ext cx="6213910" cy="2403187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C03533A-D90C-8780-CC91-7E9A6CEA8BC8}"/>
              </a:ext>
            </a:extLst>
          </p:cNvPr>
          <p:cNvGrpSpPr/>
          <p:nvPr/>
        </p:nvGrpSpPr>
        <p:grpSpPr>
          <a:xfrm>
            <a:off x="7809085" y="4439075"/>
            <a:ext cx="2457265" cy="504475"/>
            <a:chOff x="7798656" y="4467569"/>
            <a:chExt cx="2457265" cy="504475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3BEEF41-900E-55E5-C2BB-71599F243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46911" y="4484877"/>
              <a:ext cx="2360755" cy="469859"/>
            </a:xfrm>
            <a:prstGeom prst="rect">
              <a:avLst/>
            </a:prstGeom>
          </p:spPr>
        </p:pic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ADF161B-77DD-7919-1711-F555D995261D}"/>
                </a:ext>
              </a:extLst>
            </p:cNvPr>
            <p:cNvSpPr/>
            <p:nvPr/>
          </p:nvSpPr>
          <p:spPr>
            <a:xfrm>
              <a:off x="7798656" y="4467569"/>
              <a:ext cx="2457265" cy="504475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4DDF30D-30D8-A045-0492-1FF7789F4A3C}"/>
              </a:ext>
            </a:extLst>
          </p:cNvPr>
          <p:cNvGrpSpPr/>
          <p:nvPr/>
        </p:nvGrpSpPr>
        <p:grpSpPr>
          <a:xfrm>
            <a:off x="6320165" y="5155553"/>
            <a:ext cx="5435105" cy="1275400"/>
            <a:chOff x="6349527" y="5155553"/>
            <a:chExt cx="5435105" cy="127540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AA7ABAD-AE9A-90ED-2D20-4339F9F34BAE}"/>
                </a:ext>
              </a:extLst>
            </p:cNvPr>
            <p:cNvGrpSpPr/>
            <p:nvPr/>
          </p:nvGrpSpPr>
          <p:grpSpPr>
            <a:xfrm>
              <a:off x="6428424" y="5227103"/>
              <a:ext cx="5277310" cy="1132300"/>
              <a:chOff x="6396969" y="5204407"/>
              <a:chExt cx="5277310" cy="1132300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6D838BDA-FEB2-8FB6-E841-EAE4468900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83077" y="5204407"/>
                <a:ext cx="2905095" cy="320878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184ED26E-C55E-D706-4B0A-3887B849C6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69967" y="5578602"/>
                <a:ext cx="4131314" cy="229199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DEE7E9A2-76DA-451B-C49C-8B53D60995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96969" y="5861119"/>
                <a:ext cx="5277310" cy="475588"/>
              </a:xfrm>
              <a:prstGeom prst="rect">
                <a:avLst/>
              </a:prstGeom>
            </p:spPr>
          </p:pic>
        </p:grp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8929457-85D0-5EC2-5964-8A34104407C1}"/>
                </a:ext>
              </a:extLst>
            </p:cNvPr>
            <p:cNvSpPr/>
            <p:nvPr/>
          </p:nvSpPr>
          <p:spPr>
            <a:xfrm>
              <a:off x="6349527" y="5155553"/>
              <a:ext cx="5435105" cy="1275400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649EF635-515A-AD0F-88A2-AA5C7E0C753C}"/>
              </a:ext>
            </a:extLst>
          </p:cNvPr>
          <p:cNvSpPr/>
          <p:nvPr/>
        </p:nvSpPr>
        <p:spPr>
          <a:xfrm>
            <a:off x="6877493" y="237857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919CC73-A437-64DF-31A2-FE57EEDC2A17}"/>
              </a:ext>
            </a:extLst>
          </p:cNvPr>
          <p:cNvSpPr/>
          <p:nvPr/>
        </p:nvSpPr>
        <p:spPr>
          <a:xfrm>
            <a:off x="7665085" y="4312383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87E2126-1EE4-C372-C9DD-B4EED5C3B34D}"/>
              </a:ext>
            </a:extLst>
          </p:cNvPr>
          <p:cNvSpPr/>
          <p:nvPr/>
        </p:nvSpPr>
        <p:spPr>
          <a:xfrm>
            <a:off x="5831480" y="1706146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2C66154-72BB-E907-CEED-021D41200793}"/>
              </a:ext>
            </a:extLst>
          </p:cNvPr>
          <p:cNvSpPr/>
          <p:nvPr/>
        </p:nvSpPr>
        <p:spPr>
          <a:xfrm>
            <a:off x="6205527" y="5042577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4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87CBF69-5DF6-AE25-0AAC-5C8C897C760C}"/>
              </a:ext>
            </a:extLst>
          </p:cNvPr>
          <p:cNvGrpSpPr/>
          <p:nvPr/>
        </p:nvGrpSpPr>
        <p:grpSpPr>
          <a:xfrm>
            <a:off x="129947" y="2051718"/>
            <a:ext cx="5423684" cy="4329610"/>
            <a:chOff x="129947" y="2051718"/>
            <a:chExt cx="5423684" cy="432961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959575D-E213-657C-A71C-85ED0A47438C}"/>
                </a:ext>
              </a:extLst>
            </p:cNvPr>
            <p:cNvGrpSpPr/>
            <p:nvPr/>
          </p:nvGrpSpPr>
          <p:grpSpPr>
            <a:xfrm>
              <a:off x="129947" y="2051718"/>
              <a:ext cx="5416362" cy="664572"/>
              <a:chOff x="137269" y="2051718"/>
              <a:chExt cx="5694211" cy="664572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D778AB9D-B0B1-FFF5-D637-7DE6A92804AD}"/>
                  </a:ext>
                </a:extLst>
              </p:cNvPr>
              <p:cNvSpPr/>
              <p:nvPr/>
            </p:nvSpPr>
            <p:spPr>
              <a:xfrm>
                <a:off x="281268" y="2198973"/>
                <a:ext cx="5550212" cy="517317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/>
                    </a:solidFill>
                  </a:rPr>
                  <a:t>Make a GET response to the SpaceX REST API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/>
                    </a:solidFill>
                  </a:rPr>
                  <a:t>Convert the response to a .json file then to a Pandas DataFrame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7FD0138-9C56-1BA8-B2F7-6FC6D5470E2A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/>
                  <a:t>1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61974DC-5A29-ECF9-8575-827B43DF3B2F}"/>
                </a:ext>
              </a:extLst>
            </p:cNvPr>
            <p:cNvGrpSpPr/>
            <p:nvPr/>
          </p:nvGrpSpPr>
          <p:grpSpPr>
            <a:xfrm>
              <a:off x="129947" y="3035878"/>
              <a:ext cx="5423684" cy="1099636"/>
              <a:chOff x="137269" y="2051718"/>
              <a:chExt cx="5423684" cy="1099636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A3D53E89-98AB-7CC3-52FF-DD94A3C49275}"/>
                  </a:ext>
                </a:extLst>
              </p:cNvPr>
              <p:cNvSpPr/>
              <p:nvPr/>
            </p:nvSpPr>
            <p:spPr>
              <a:xfrm>
                <a:off x="281268" y="2198973"/>
                <a:ext cx="5279685" cy="952381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Use custom logic to clean the data </a:t>
                </a:r>
                <a:r>
                  <a:rPr lang="en-GB" sz="1200" dirty="0">
                    <a:solidFill>
                      <a:schemeClr val="accent1"/>
                    </a:solidFill>
                  </a:rPr>
                  <a:t>(see Appendix)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Define lists for data to be stored in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Call custom functions </a:t>
                </a:r>
                <a:r>
                  <a:rPr lang="en-GB" sz="1200" dirty="0">
                    <a:solidFill>
                      <a:schemeClr val="accent1"/>
                    </a:solidFill>
                  </a:rPr>
                  <a:t>(see Appendix) </a:t>
                </a:r>
                <a:r>
                  <a:rPr lang="en-GB" sz="1200" dirty="0">
                    <a:solidFill>
                      <a:schemeClr val="tx1"/>
                    </a:solidFill>
                  </a:rPr>
                  <a:t>to retrieve data and fill the lists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Use these lists as values in a dictionary and construct the dataset </a:t>
                </a: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14823B8-EBB3-0E21-02D6-A0DD2F7260B1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/>
                  <a:t>2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69E8CC5-0518-2F6A-4CCC-6924ACF5E5D8}"/>
                </a:ext>
              </a:extLst>
            </p:cNvPr>
            <p:cNvGrpSpPr/>
            <p:nvPr/>
          </p:nvGrpSpPr>
          <p:grpSpPr>
            <a:xfrm>
              <a:off x="129947" y="4455102"/>
              <a:ext cx="5423684" cy="507002"/>
              <a:chOff x="137269" y="2051718"/>
              <a:chExt cx="5423684" cy="507002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BCF2E2C5-E462-403D-419C-7C953B060AE5}"/>
                  </a:ext>
                </a:extLst>
              </p:cNvPr>
              <p:cNvSpPr/>
              <p:nvPr/>
            </p:nvSpPr>
            <p:spPr>
              <a:xfrm>
                <a:off x="281268" y="2198974"/>
                <a:ext cx="5279685" cy="359746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Create a Pandas DataFrame from the constructed dictionary dataset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CE409EF8-CC2C-CD3D-59B5-1E22F677E500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/>
                  <a:t>3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BA65975-C457-7824-1001-FC93B4F0AE53}"/>
                </a:ext>
              </a:extLst>
            </p:cNvPr>
            <p:cNvGrpSpPr/>
            <p:nvPr/>
          </p:nvGrpSpPr>
          <p:grpSpPr>
            <a:xfrm>
              <a:off x="129947" y="5281692"/>
              <a:ext cx="5423684" cy="1099636"/>
              <a:chOff x="137269" y="2051718"/>
              <a:chExt cx="5423684" cy="1099636"/>
            </a:xfrm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8C35539A-5685-CF2A-6142-03376B10C00A}"/>
                  </a:ext>
                </a:extLst>
              </p:cNvPr>
              <p:cNvSpPr/>
              <p:nvPr/>
            </p:nvSpPr>
            <p:spPr>
              <a:xfrm>
                <a:off x="281268" y="2198973"/>
                <a:ext cx="5279685" cy="952381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Filter the DataFrame to only include Falcon 9 launches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Reset the FlightNumber column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Replace missing values of PayloadMass with the mean PayloadMass value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A12DF5C-8070-8880-A457-541D29074675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/>
                  <a:t>4</a:t>
                </a:r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61361D80-0A79-A439-EF39-704DED296101}"/>
              </a:ext>
            </a:extLst>
          </p:cNvPr>
          <p:cNvSpPr txBox="1"/>
          <p:nvPr/>
        </p:nvSpPr>
        <p:spPr>
          <a:xfrm>
            <a:off x="11064552" y="6487452"/>
            <a:ext cx="8947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12"/>
              </a:rPr>
              <a:t>GitHub Link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767382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02EABD3-FDAB-9BDB-F1E1-8AEF4DED893A}"/>
              </a:ext>
            </a:extLst>
          </p:cNvPr>
          <p:cNvSpPr/>
          <p:nvPr/>
        </p:nvSpPr>
        <p:spPr>
          <a:xfrm>
            <a:off x="7921216" y="2000852"/>
            <a:ext cx="1991208" cy="386627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B897B71-A1FB-3A3D-768D-BC301D559E62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 COLLECTION – </a:t>
            </a:r>
            <a:r>
              <a:rPr lang="en-US">
                <a:solidFill>
                  <a:schemeClr val="accent2"/>
                </a:solidFill>
              </a:rPr>
              <a:t>WEB SCRAPING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405241-E288-7059-5F37-DA1B79E09C60}"/>
              </a:ext>
            </a:extLst>
          </p:cNvPr>
          <p:cNvSpPr txBox="1"/>
          <p:nvPr/>
        </p:nvSpPr>
        <p:spPr>
          <a:xfrm>
            <a:off x="154062" y="1052736"/>
            <a:ext cx="57098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Web scraping to collect Falcon 9 historical launch records from a Wikipedia page titled List of Falcon 9 and Falcon Heavy launches.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89E951D-0EF3-2DAC-F3A6-F06C0D320579}"/>
              </a:ext>
            </a:extLst>
          </p:cNvPr>
          <p:cNvGrpSpPr/>
          <p:nvPr/>
        </p:nvGrpSpPr>
        <p:grpSpPr>
          <a:xfrm>
            <a:off x="5916030" y="862533"/>
            <a:ext cx="5856554" cy="920721"/>
            <a:chOff x="5916030" y="862533"/>
            <a:chExt cx="5856554" cy="92072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48EC479-1574-AB80-42B5-7A15FE4A660F}"/>
                </a:ext>
              </a:extLst>
            </p:cNvPr>
            <p:cNvGrpSpPr/>
            <p:nvPr/>
          </p:nvGrpSpPr>
          <p:grpSpPr>
            <a:xfrm>
              <a:off x="6168008" y="980728"/>
              <a:ext cx="5604576" cy="802526"/>
              <a:chOff x="6192442" y="859995"/>
              <a:chExt cx="5952229" cy="84640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22FFB48-84AD-E9EF-BCB4-CB182BD24E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419"/>
              <a:stretch/>
            </p:blipFill>
            <p:spPr>
              <a:xfrm>
                <a:off x="6192442" y="859995"/>
                <a:ext cx="5952229" cy="319265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F61A24C4-835C-54F5-88A8-70F3BC7A24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68986" y="1153391"/>
                <a:ext cx="2993092" cy="55301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1BE812F-6EF9-3453-5478-A8E0FDCCE411}"/>
                </a:ext>
              </a:extLst>
            </p:cNvPr>
            <p:cNvSpPr/>
            <p:nvPr/>
          </p:nvSpPr>
          <p:spPr>
            <a:xfrm>
              <a:off x="5916030" y="862533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853BC79-5439-BB38-AAF4-1EDE576691BE}"/>
              </a:ext>
            </a:extLst>
          </p:cNvPr>
          <p:cNvGrpSpPr/>
          <p:nvPr/>
        </p:nvGrpSpPr>
        <p:grpSpPr>
          <a:xfrm>
            <a:off x="8013015" y="2055091"/>
            <a:ext cx="1849112" cy="310813"/>
            <a:chOff x="7926045" y="1949064"/>
            <a:chExt cx="1963813" cy="32780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B211F83-E2E7-CCDA-1472-FD703A2A6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26045" y="1949064"/>
              <a:ext cx="1963813" cy="1439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F61CDEA-213B-6F85-7D7A-9F951C843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7719" y="2109861"/>
              <a:ext cx="1900465" cy="16701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74D7CB8B-AD6F-90E9-4A15-F3EB694E09F6}"/>
              </a:ext>
            </a:extLst>
          </p:cNvPr>
          <p:cNvSpPr/>
          <p:nvPr/>
        </p:nvSpPr>
        <p:spPr>
          <a:xfrm>
            <a:off x="7777216" y="1856852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62CA55E-4448-63EC-0CFC-4E50B5F1A3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8098" y="2635280"/>
            <a:ext cx="5319589" cy="12449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D7FC457-BC9C-2ABF-0A29-ABC4A12ABFDE}"/>
              </a:ext>
            </a:extLst>
          </p:cNvPr>
          <p:cNvSpPr/>
          <p:nvPr/>
        </p:nvSpPr>
        <p:spPr>
          <a:xfrm>
            <a:off x="6182508" y="2490951"/>
            <a:ext cx="271179" cy="2730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41A5B2-595F-C69D-47E2-9832E3B45D09}"/>
              </a:ext>
            </a:extLst>
          </p:cNvPr>
          <p:cNvGrpSpPr/>
          <p:nvPr/>
        </p:nvGrpSpPr>
        <p:grpSpPr>
          <a:xfrm>
            <a:off x="7098509" y="3981008"/>
            <a:ext cx="3575653" cy="2361807"/>
            <a:chOff x="7200949" y="4000329"/>
            <a:chExt cx="3575653" cy="236180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E318D71-C8FC-E1E9-E79C-CC1EAE61A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36539" y="4145206"/>
              <a:ext cx="3440063" cy="2216930"/>
            </a:xfrm>
            <a:prstGeom prst="roundRect">
              <a:avLst>
                <a:gd name="adj" fmla="val 5730"/>
              </a:avLst>
            </a:prstGeom>
            <a:solidFill>
              <a:srgbClr val="FFFFFF">
                <a:shade val="85000"/>
              </a:srgbClr>
            </a:solidFill>
            <a:ln w="28575">
              <a:solidFill>
                <a:schemeClr val="accent1"/>
              </a:solidFill>
            </a:ln>
            <a:effectLst>
              <a:reflection blurRad="12700" stA="38000" endPos="0" dist="5000" dir="5400000" sy="-100000" algn="bl" rotWithShape="0"/>
            </a:effectLst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8A4A7DC-6E91-265B-D6DE-CF13EBE4612C}"/>
                </a:ext>
              </a:extLst>
            </p:cNvPr>
            <p:cNvSpPr/>
            <p:nvPr/>
          </p:nvSpPr>
          <p:spPr>
            <a:xfrm>
              <a:off x="7200949" y="4000329"/>
              <a:ext cx="271179" cy="27306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9D0CD5-992D-3301-B264-056E50C8A876}"/>
              </a:ext>
            </a:extLst>
          </p:cNvPr>
          <p:cNvGrpSpPr/>
          <p:nvPr/>
        </p:nvGrpSpPr>
        <p:grpSpPr>
          <a:xfrm>
            <a:off x="7990438" y="6453336"/>
            <a:ext cx="1791794" cy="351360"/>
            <a:chOff x="8120630" y="6390008"/>
            <a:chExt cx="1791794" cy="35136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4601CA1-2356-F48C-2665-57A8065A8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01903" y="6528412"/>
              <a:ext cx="1539839" cy="212956"/>
            </a:xfrm>
            <a:prstGeom prst="rect">
              <a:avLst/>
            </a:prstGeom>
          </p:spPr>
        </p:pic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48A35BC-DD44-DF66-30EA-7C80C7760319}"/>
                </a:ext>
              </a:extLst>
            </p:cNvPr>
            <p:cNvSpPr/>
            <p:nvPr/>
          </p:nvSpPr>
          <p:spPr>
            <a:xfrm rot="10800000" flipV="1">
              <a:off x="8256240" y="6527288"/>
              <a:ext cx="1656184" cy="212956"/>
            </a:xfrm>
            <a:prstGeom prst="roundRect">
              <a:avLst>
                <a:gd name="adj" fmla="val 9723"/>
              </a:avLst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CF5E1DB-72E0-8ED6-087E-5D0B1B31A735}"/>
                </a:ext>
              </a:extLst>
            </p:cNvPr>
            <p:cNvSpPr/>
            <p:nvPr/>
          </p:nvSpPr>
          <p:spPr>
            <a:xfrm>
              <a:off x="8120630" y="6390008"/>
              <a:ext cx="271179" cy="2730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419D924-D390-7853-130A-0DA3B401269B}"/>
              </a:ext>
            </a:extLst>
          </p:cNvPr>
          <p:cNvGrpSpPr/>
          <p:nvPr/>
        </p:nvGrpSpPr>
        <p:grpSpPr>
          <a:xfrm>
            <a:off x="98387" y="2051718"/>
            <a:ext cx="5416362" cy="664572"/>
            <a:chOff x="137269" y="2051718"/>
            <a:chExt cx="5694211" cy="664572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A78916E3-9732-0A28-FE2F-44496107D2D4}"/>
                </a:ext>
              </a:extLst>
            </p:cNvPr>
            <p:cNvSpPr/>
            <p:nvPr/>
          </p:nvSpPr>
          <p:spPr>
            <a:xfrm>
              <a:off x="281268" y="2198973"/>
              <a:ext cx="5550212" cy="517317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Request the HTML page from the static URL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Assign the response to an object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76F73CB-2D21-F2A2-CBDA-5A61510DD989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1B2ED50-9B54-AE6B-1584-6D8388A1CDDE}"/>
              </a:ext>
            </a:extLst>
          </p:cNvPr>
          <p:cNvGrpSpPr/>
          <p:nvPr/>
        </p:nvGrpSpPr>
        <p:grpSpPr>
          <a:xfrm>
            <a:off x="98387" y="2952032"/>
            <a:ext cx="5423684" cy="664574"/>
            <a:chOff x="137269" y="2051718"/>
            <a:chExt cx="5423684" cy="664574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20D7DC4-DF47-A3FE-7887-0240714A78FB}"/>
                </a:ext>
              </a:extLst>
            </p:cNvPr>
            <p:cNvSpPr/>
            <p:nvPr/>
          </p:nvSpPr>
          <p:spPr>
            <a:xfrm>
              <a:off x="281268" y="2198974"/>
              <a:ext cx="5279685" cy="517318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Create a BeautifulSoup object from the HTML response object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Find all tables within the HTML page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DD6EB95-CEBE-4CF1-54FF-0F41AD2EED3C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9837981-E64D-FFD4-E5A1-CC7D42EF74E3}"/>
              </a:ext>
            </a:extLst>
          </p:cNvPr>
          <p:cNvGrpSpPr/>
          <p:nvPr/>
        </p:nvGrpSpPr>
        <p:grpSpPr>
          <a:xfrm>
            <a:off x="98387" y="4752664"/>
            <a:ext cx="5423684" cy="885920"/>
            <a:chOff x="137269" y="2051718"/>
            <a:chExt cx="5423684" cy="88592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54674BD7-56D8-2C05-D1C4-2393C37B6A69}"/>
                </a:ext>
              </a:extLst>
            </p:cNvPr>
            <p:cNvSpPr/>
            <p:nvPr/>
          </p:nvSpPr>
          <p:spPr>
            <a:xfrm>
              <a:off x="281268" y="2198974"/>
              <a:ext cx="5279685" cy="738664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Use the column names as keys in a dictionary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Use custom functions and logic to parse all launch tables </a:t>
              </a:r>
              <a:r>
                <a:rPr lang="en-GB" sz="1200" dirty="0">
                  <a:solidFill>
                    <a:schemeClr val="accent1"/>
                  </a:solidFill>
                </a:rPr>
                <a:t>(see Appendix) </a:t>
              </a:r>
              <a:r>
                <a:rPr lang="en-GB" sz="1200" dirty="0">
                  <a:solidFill>
                    <a:schemeClr val="tx1"/>
                  </a:solidFill>
                </a:rPr>
                <a:t>to fill the dictionary values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86D3713-1D56-CBE1-A55C-039735A4119A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974F3F7-5E69-C01F-099F-5951DF58C266}"/>
              </a:ext>
            </a:extLst>
          </p:cNvPr>
          <p:cNvGrpSpPr/>
          <p:nvPr/>
        </p:nvGrpSpPr>
        <p:grpSpPr>
          <a:xfrm>
            <a:off x="98387" y="5874326"/>
            <a:ext cx="5423684" cy="507002"/>
            <a:chOff x="137269" y="2051718"/>
            <a:chExt cx="5423684" cy="507002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FD31F35F-2861-A496-BEDF-7E0CCD251F37}"/>
                </a:ext>
              </a:extLst>
            </p:cNvPr>
            <p:cNvSpPr/>
            <p:nvPr/>
          </p:nvSpPr>
          <p:spPr>
            <a:xfrm>
              <a:off x="281268" y="2198974"/>
              <a:ext cx="5279685" cy="359746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Convert the dictionary to a Pandas DataFrame ready for export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062E5BB-1C75-7BB6-68A0-DE83A4E01D13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9718C9B-4A7A-B02A-94D3-74956F050878}"/>
              </a:ext>
            </a:extLst>
          </p:cNvPr>
          <p:cNvGrpSpPr/>
          <p:nvPr/>
        </p:nvGrpSpPr>
        <p:grpSpPr>
          <a:xfrm>
            <a:off x="98387" y="3852348"/>
            <a:ext cx="5423684" cy="664574"/>
            <a:chOff x="137269" y="2051718"/>
            <a:chExt cx="5423684" cy="664574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92295E13-4D7B-E7C7-955F-600DA1448FFA}"/>
                </a:ext>
              </a:extLst>
            </p:cNvPr>
            <p:cNvSpPr/>
            <p:nvPr/>
          </p:nvSpPr>
          <p:spPr>
            <a:xfrm>
              <a:off x="281268" y="2198974"/>
              <a:ext cx="5279685" cy="517318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Collect all column header names from the tables found within the HTML page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750EE72-92DF-F8E5-BAF2-7A44E9084205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F31A8C0-937B-15B3-06FB-97AE2C17EC67}"/>
              </a:ext>
            </a:extLst>
          </p:cNvPr>
          <p:cNvSpPr txBox="1"/>
          <p:nvPr/>
        </p:nvSpPr>
        <p:spPr>
          <a:xfrm>
            <a:off x="11064552" y="6487452"/>
            <a:ext cx="8947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9"/>
              </a:rPr>
              <a:t>GitHub Link</a:t>
            </a:r>
            <a:endParaRPr lang="en-GB" sz="1000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DF167D3-A657-32E4-A2E6-7959864D5B58}"/>
              </a:ext>
            </a:extLst>
          </p:cNvPr>
          <p:cNvSpPr/>
          <p:nvPr/>
        </p:nvSpPr>
        <p:spPr>
          <a:xfrm>
            <a:off x="6095999" y="1006105"/>
            <a:ext cx="5709861" cy="818322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2800205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27F23-7809-EF0C-9EDE-CAED659A8F21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 MANIPULATION/WRANGLING – </a:t>
            </a:r>
            <a:r>
              <a:rPr lang="en-US">
                <a:solidFill>
                  <a:schemeClr val="accent2"/>
                </a:solidFill>
              </a:rPr>
              <a:t>PANDAS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8CFF0B-21B4-BE61-DEF2-E7FFF0009641}"/>
              </a:ext>
            </a:extLst>
          </p:cNvPr>
          <p:cNvSpPr txBox="1">
            <a:spLocks/>
          </p:cNvSpPr>
          <p:nvPr/>
        </p:nvSpPr>
        <p:spPr>
          <a:xfrm>
            <a:off x="404813" y="3048000"/>
            <a:ext cx="6339259" cy="164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sz="1600" dirty="0">
                <a:solidFill>
                  <a:schemeClr val="bg1"/>
                </a:solidFill>
              </a:rPr>
              <a:t>Context: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</a:rPr>
              <a:t>The SpaceX dataset contains several Space X  launch facilities, and each location is in the </a:t>
            </a:r>
            <a:r>
              <a:rPr lang="en-GB" sz="1400" dirty="0" err="1">
                <a:solidFill>
                  <a:srgbClr val="61AFEF"/>
                </a:solidFill>
                <a:latin typeface="Consolas" panose="020B0609020204030204" pitchFamily="49" charset="0"/>
              </a:rPr>
              <a:t>LaunchSite</a:t>
            </a:r>
            <a:r>
              <a:rPr lang="en-GB" sz="1400" dirty="0">
                <a:solidFill>
                  <a:schemeClr val="bg1"/>
                </a:solidFill>
              </a:rPr>
              <a:t> column.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/>
              <a:t>Each launch aims to a dedicated orbit, and some of the common orbit types are shown in the figure below. The orbit type is in the </a:t>
            </a:r>
            <a:r>
              <a:rPr lang="en-GB" sz="1400" dirty="0">
                <a:solidFill>
                  <a:srgbClr val="61AFEF"/>
                </a:solidFill>
                <a:latin typeface="Consolas" panose="020B0609020204030204" pitchFamily="49" charset="0"/>
              </a:rPr>
              <a:t>Orbit</a:t>
            </a:r>
            <a:r>
              <a:rPr lang="en-GB" sz="1400" dirty="0"/>
              <a:t> column.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/>
          </a:p>
          <a:p>
            <a:pPr lvl="1"/>
            <a:r>
              <a:rPr lang="en-GB" sz="1600" dirty="0"/>
              <a:t>Initial Data Exploration: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/>
              <a:t>Using the </a:t>
            </a:r>
            <a:r>
              <a:rPr lang="en-GB" sz="1400" dirty="0">
                <a:solidFill>
                  <a:schemeClr val="accent1"/>
                </a:solidFill>
                <a:latin typeface="Consolas" panose="020B0609020204030204" pitchFamily="49" charset="0"/>
              </a:rPr>
              <a:t>.</a:t>
            </a:r>
            <a:r>
              <a:rPr lang="en-GB" sz="1400" dirty="0" err="1">
                <a:solidFill>
                  <a:schemeClr val="accent1"/>
                </a:solidFill>
                <a:latin typeface="Consolas" panose="020B0609020204030204" pitchFamily="49" charset="0"/>
              </a:rPr>
              <a:t>value_counts</a:t>
            </a:r>
            <a:r>
              <a:rPr lang="en-GB" sz="1400" dirty="0">
                <a:solidFill>
                  <a:schemeClr val="accent1"/>
                </a:solidFill>
                <a:latin typeface="Consolas" panose="020B0609020204030204" pitchFamily="49" charset="0"/>
              </a:rPr>
              <a:t>()</a:t>
            </a:r>
            <a:r>
              <a:rPr lang="en-GB" sz="1400" dirty="0"/>
              <a:t> method to determine the following: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GB" sz="1200" dirty="0"/>
              <a:t>Number of launches on each site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GB" sz="1200" dirty="0"/>
              <a:t>Number and occurrence of each orbit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GB" sz="1200" dirty="0"/>
              <a:t>Number and occurrence of landing outcome per orbit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lvl="2"/>
            <a:endParaRPr lang="en-GB" sz="11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ED317-E674-0600-026B-95EC77EFAC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29" t="12200" r="13202" b="4851"/>
          <a:stretch/>
        </p:blipFill>
        <p:spPr>
          <a:xfrm>
            <a:off x="1094258" y="4585609"/>
            <a:ext cx="2480184" cy="1765176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E3B3CB-D324-9E13-144D-18D4D1F05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807" y="349758"/>
            <a:ext cx="3010736" cy="12367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957272-11A5-77B6-7047-DC5E46C40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069" y="1790816"/>
            <a:ext cx="2822211" cy="25904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767250-8BB5-8A15-12CA-E4B1E03FB4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1807" y="4585609"/>
            <a:ext cx="3010737" cy="19736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18B11FE-3D12-6C83-2423-D0F4D3396FF4}"/>
              </a:ext>
            </a:extLst>
          </p:cNvPr>
          <p:cNvSpPr/>
          <p:nvPr/>
        </p:nvSpPr>
        <p:spPr>
          <a:xfrm>
            <a:off x="7824192" y="188640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BA0445-004D-3939-81AE-DEF70BD350DC}"/>
              </a:ext>
            </a:extLst>
          </p:cNvPr>
          <p:cNvSpPr/>
          <p:nvPr/>
        </p:nvSpPr>
        <p:spPr>
          <a:xfrm>
            <a:off x="7918454" y="1622215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593E846-E902-9438-E11F-07F921472DE0}"/>
              </a:ext>
            </a:extLst>
          </p:cNvPr>
          <p:cNvSpPr/>
          <p:nvPr/>
        </p:nvSpPr>
        <p:spPr>
          <a:xfrm>
            <a:off x="7824192" y="4432455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BEBA29-4DB0-669C-6166-8ED81CBE8782}"/>
              </a:ext>
            </a:extLst>
          </p:cNvPr>
          <p:cNvSpPr txBox="1"/>
          <p:nvPr/>
        </p:nvSpPr>
        <p:spPr>
          <a:xfrm>
            <a:off x="11064552" y="6487452"/>
            <a:ext cx="8947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6"/>
              </a:rPr>
              <a:t>GitHub Link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868302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31A02-C697-A2F2-85B5-8AFB366C2002}"/>
              </a:ext>
            </a:extLst>
          </p:cNvPr>
          <p:cNvSpPr txBox="1">
            <a:spLocks/>
          </p:cNvSpPr>
          <p:nvPr/>
        </p:nvSpPr>
        <p:spPr>
          <a:xfrm>
            <a:off x="404813" y="188640"/>
            <a:ext cx="10947772" cy="7167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 MANIPULATION/WRANGLING – </a:t>
            </a:r>
            <a:r>
              <a:rPr lang="en-US">
                <a:solidFill>
                  <a:schemeClr val="accent2"/>
                </a:solidFill>
              </a:rPr>
              <a:t>PANDAS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5FC65-FCB4-F89C-76DE-F6226CCCB181}"/>
              </a:ext>
            </a:extLst>
          </p:cNvPr>
          <p:cNvSpPr txBox="1">
            <a:spLocks/>
          </p:cNvSpPr>
          <p:nvPr/>
        </p:nvSpPr>
        <p:spPr>
          <a:xfrm>
            <a:off x="404813" y="1447800"/>
            <a:ext cx="7419379" cy="49514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sz="1600">
                <a:solidFill>
                  <a:schemeClr val="bg1"/>
                </a:solidFill>
              </a:rPr>
              <a:t>Context: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/>
              <a:t>The landing outcome is shown in the </a:t>
            </a:r>
            <a:r>
              <a:rPr lang="en-GB" sz="1400">
                <a:solidFill>
                  <a:srgbClr val="61AFEF"/>
                </a:solidFill>
                <a:latin typeface="Consolas" panose="020B0609020204030204" pitchFamily="49" charset="0"/>
              </a:rPr>
              <a:t>Outcome</a:t>
            </a:r>
            <a:r>
              <a:rPr lang="en-GB" sz="1400"/>
              <a:t> column:</a:t>
            </a:r>
          </a:p>
          <a:p>
            <a:pPr marL="520700" lvl="1" indent="-342900"/>
            <a:r>
              <a:rPr lang="en-GB" sz="1200">
                <a:solidFill>
                  <a:srgbClr val="61AFEF"/>
                </a:solidFill>
                <a:latin typeface="Consolas" panose="020B0609020204030204" pitchFamily="49" charset="0"/>
              </a:rPr>
              <a:t>True Ocean </a:t>
            </a:r>
            <a:r>
              <a:rPr lang="en-GB" sz="1200"/>
              <a:t>–  the mission outcome was successfully  landed to a specific region of the ocean </a:t>
            </a:r>
          </a:p>
          <a:p>
            <a:pPr marL="520700" lvl="1" indent="-342900"/>
            <a:r>
              <a:rPr lang="en-GB" sz="1200">
                <a:solidFill>
                  <a:srgbClr val="61AFEF"/>
                </a:solidFill>
                <a:latin typeface="Consolas" panose="020B0609020204030204" pitchFamily="49" charset="0"/>
              </a:rPr>
              <a:t>False Ocean </a:t>
            </a:r>
            <a:r>
              <a:rPr lang="en-GB" sz="1200"/>
              <a:t>– the mission outcome was unsuccessfully landed to a specific region of the ocean. </a:t>
            </a:r>
          </a:p>
          <a:p>
            <a:pPr marL="520700" lvl="1" indent="-342900"/>
            <a:r>
              <a:rPr lang="en-GB" sz="1200">
                <a:solidFill>
                  <a:srgbClr val="61AFEF"/>
                </a:solidFill>
                <a:latin typeface="Consolas" panose="020B0609020204030204" pitchFamily="49" charset="0"/>
              </a:rPr>
              <a:t>True RTLS </a:t>
            </a:r>
            <a:r>
              <a:rPr lang="en-GB" sz="1200"/>
              <a:t>–  the mission outcome was successfully  landed to a ground pad</a:t>
            </a:r>
          </a:p>
          <a:p>
            <a:pPr marL="520700" lvl="1" indent="-342900"/>
            <a:r>
              <a:rPr lang="en-GB" sz="1200">
                <a:solidFill>
                  <a:srgbClr val="61AFEF"/>
                </a:solidFill>
                <a:latin typeface="Consolas" panose="020B0609020204030204" pitchFamily="49" charset="0"/>
              </a:rPr>
              <a:t>False RTLS </a:t>
            </a:r>
            <a:r>
              <a:rPr lang="en-GB" sz="1200"/>
              <a:t>– the mission outcome was unsuccessfully landed to a ground pad.</a:t>
            </a:r>
          </a:p>
          <a:p>
            <a:pPr marL="520700" lvl="1" indent="-342900"/>
            <a:r>
              <a:rPr lang="en-GB" sz="1200">
                <a:solidFill>
                  <a:srgbClr val="61AFEF"/>
                </a:solidFill>
                <a:latin typeface="Consolas" panose="020B0609020204030204" pitchFamily="49" charset="0"/>
              </a:rPr>
              <a:t>True ASDS </a:t>
            </a:r>
            <a:r>
              <a:rPr lang="en-GB" sz="1200"/>
              <a:t>– the mission outcome was successfully  landed to a drone ship</a:t>
            </a:r>
          </a:p>
          <a:p>
            <a:pPr marL="520700" lvl="1" indent="-342900"/>
            <a:r>
              <a:rPr lang="en-GB" sz="1200">
                <a:solidFill>
                  <a:srgbClr val="61AFEF"/>
                </a:solidFill>
                <a:latin typeface="Consolas" panose="020B0609020204030204" pitchFamily="49" charset="0"/>
              </a:rPr>
              <a:t>False ASDS</a:t>
            </a:r>
            <a:r>
              <a:rPr lang="en-GB" sz="1200"/>
              <a:t> – the mission outcome was unsuccessfully landed to a drone ship. </a:t>
            </a:r>
          </a:p>
          <a:p>
            <a:pPr marL="520700" lvl="1" indent="-342900"/>
            <a:r>
              <a:rPr lang="en-GB" sz="1200">
                <a:solidFill>
                  <a:srgbClr val="61AFEF"/>
                </a:solidFill>
                <a:latin typeface="Consolas" panose="020B0609020204030204" pitchFamily="49" charset="0"/>
              </a:rPr>
              <a:t>None ASDS </a:t>
            </a:r>
            <a:r>
              <a:rPr lang="en-GB" sz="1200"/>
              <a:t>and </a:t>
            </a:r>
            <a:r>
              <a:rPr lang="en-GB" sz="1200">
                <a:solidFill>
                  <a:srgbClr val="61AFEF"/>
                </a:solidFill>
                <a:latin typeface="Consolas" panose="020B0609020204030204" pitchFamily="49" charset="0"/>
              </a:rPr>
              <a:t>None None </a:t>
            </a:r>
            <a:r>
              <a:rPr lang="en-GB" sz="1200"/>
              <a:t>– these represent a failure to land.</a:t>
            </a:r>
          </a:p>
          <a:p>
            <a:pPr marL="520700" lvl="1" indent="-342900"/>
            <a:endParaRPr lang="en-GB" sz="1200"/>
          </a:p>
          <a:p>
            <a:pPr lvl="1"/>
            <a:r>
              <a:rPr lang="en-GB" sz="1600"/>
              <a:t>Data Wrangling: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/>
              <a:t>To determine whether a booster will successfully land, it is best to have a binary column, i.e., where the value is 1 or 0, representing the success of the landing.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/>
              <a:t>This is done by:</a:t>
            </a:r>
          </a:p>
          <a:p>
            <a:pPr marL="463550" lvl="1" indent="-285750">
              <a:buFont typeface="+mj-lt"/>
              <a:buAutoNum type="arabicPeriod"/>
            </a:pPr>
            <a:r>
              <a:rPr lang="en-GB" sz="1200"/>
              <a:t>Defining a set of unsuccessful (bad) outcomes, </a:t>
            </a:r>
            <a:r>
              <a:rPr lang="en-GB" sz="1200">
                <a:solidFill>
                  <a:srgbClr val="61AFEF"/>
                </a:solidFill>
                <a:latin typeface="Consolas" panose="020B0609020204030204" pitchFamily="49" charset="0"/>
              </a:rPr>
              <a:t>bad_outcome</a:t>
            </a:r>
          </a:p>
          <a:p>
            <a:pPr marL="463550" lvl="1" indent="-285750">
              <a:buFont typeface="+mj-lt"/>
              <a:buAutoNum type="arabicPeriod"/>
            </a:pPr>
            <a:r>
              <a:rPr lang="en-GB" sz="1200"/>
              <a:t>Creating a list, </a:t>
            </a:r>
            <a:r>
              <a:rPr lang="en-GB" sz="1200">
                <a:solidFill>
                  <a:srgbClr val="61AFEF"/>
                </a:solidFill>
                <a:latin typeface="Consolas" panose="020B0609020204030204" pitchFamily="49" charset="0"/>
              </a:rPr>
              <a:t>landing_class</a:t>
            </a:r>
            <a:r>
              <a:rPr lang="en-GB" sz="1200"/>
              <a:t>, where the element is 0 if the corresponding  row  in  </a:t>
            </a:r>
            <a:r>
              <a:rPr lang="en-GB" sz="1200">
                <a:solidFill>
                  <a:srgbClr val="61AFEF"/>
                </a:solidFill>
                <a:latin typeface="Consolas" panose="020B0609020204030204" pitchFamily="49" charset="0"/>
              </a:rPr>
              <a:t>Outcome </a:t>
            </a:r>
            <a:r>
              <a:rPr lang="en-GB" sz="1200"/>
              <a:t>is in the set </a:t>
            </a:r>
            <a:r>
              <a:rPr lang="en-GB" sz="1200">
                <a:solidFill>
                  <a:srgbClr val="61AFEF"/>
                </a:solidFill>
                <a:latin typeface="Consolas" panose="020B0609020204030204" pitchFamily="49" charset="0"/>
              </a:rPr>
              <a:t>bad_outcome</a:t>
            </a:r>
            <a:r>
              <a:rPr lang="en-GB" sz="1200"/>
              <a:t>, otherwise, it’s 1. </a:t>
            </a:r>
          </a:p>
          <a:p>
            <a:pPr marL="463550" lvl="1" indent="-285750">
              <a:buFont typeface="+mj-lt"/>
              <a:buAutoNum type="arabicPeriod"/>
            </a:pPr>
            <a:r>
              <a:rPr lang="en-GB" sz="1200"/>
              <a:t>Create a </a:t>
            </a:r>
            <a:r>
              <a:rPr lang="en-GB" sz="1200">
                <a:solidFill>
                  <a:srgbClr val="61AFEF"/>
                </a:solidFill>
                <a:latin typeface="Consolas" panose="020B0609020204030204" pitchFamily="49" charset="0"/>
              </a:rPr>
              <a:t>Class</a:t>
            </a:r>
            <a:r>
              <a:rPr lang="en-GB" sz="1200"/>
              <a:t> column that  contains the values from the list </a:t>
            </a:r>
            <a:r>
              <a:rPr lang="en-GB" sz="1200">
                <a:solidFill>
                  <a:srgbClr val="61AFEF"/>
                </a:solidFill>
                <a:latin typeface="Consolas" panose="020B0609020204030204" pitchFamily="49" charset="0"/>
              </a:rPr>
              <a:t>landing_class </a:t>
            </a:r>
          </a:p>
          <a:p>
            <a:pPr marL="463550" lvl="1" indent="-285750">
              <a:buFont typeface="+mj-lt"/>
              <a:buAutoNum type="arabicPeriod"/>
            </a:pPr>
            <a:r>
              <a:rPr lang="en-GB" sz="1200"/>
              <a:t>Export the DataFrame as a .csv file.</a:t>
            </a:r>
            <a:endParaRPr lang="en-GB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F04639-56AB-E583-B177-DC4CD231B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2982" y="2792010"/>
            <a:ext cx="2653334" cy="19501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F21FEC-7CAB-C5B3-8945-48180E3D0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276" y="5732928"/>
            <a:ext cx="3498746" cy="5831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90121B-15B8-4398-A522-4FA39138D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549" y="5143772"/>
            <a:ext cx="1800200" cy="1875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4C4988-563D-867B-583F-7915854FC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6200" y="1571840"/>
            <a:ext cx="4066898" cy="8185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03E8AD3-789D-767E-9AC8-88BC5490FB33}"/>
              </a:ext>
            </a:extLst>
          </p:cNvPr>
          <p:cNvSpPr/>
          <p:nvPr/>
        </p:nvSpPr>
        <p:spPr>
          <a:xfrm>
            <a:off x="7742008" y="1412776"/>
            <a:ext cx="302604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74B5F22-DD19-5C40-58B1-D5E56F576B87}"/>
              </a:ext>
            </a:extLst>
          </p:cNvPr>
          <p:cNvSpPr/>
          <p:nvPr/>
        </p:nvSpPr>
        <p:spPr>
          <a:xfrm>
            <a:off x="8451680" y="2632946"/>
            <a:ext cx="302604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5A3591B-4E47-A37C-6831-502A98FC235E}"/>
              </a:ext>
            </a:extLst>
          </p:cNvPr>
          <p:cNvSpPr/>
          <p:nvPr/>
        </p:nvSpPr>
        <p:spPr>
          <a:xfrm>
            <a:off x="8855275" y="4919405"/>
            <a:ext cx="302604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14F4B88-ECED-0E46-6AC7-AB5FB19DD0D9}"/>
              </a:ext>
            </a:extLst>
          </p:cNvPr>
          <p:cNvSpPr/>
          <p:nvPr/>
        </p:nvSpPr>
        <p:spPr>
          <a:xfrm>
            <a:off x="8028974" y="5573864"/>
            <a:ext cx="302604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3AA993-CD63-5E9C-F463-68525C2C0254}"/>
              </a:ext>
            </a:extLst>
          </p:cNvPr>
          <p:cNvSpPr txBox="1"/>
          <p:nvPr/>
        </p:nvSpPr>
        <p:spPr>
          <a:xfrm>
            <a:off x="11064552" y="6487452"/>
            <a:ext cx="8947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6"/>
              </a:rPr>
              <a:t>GitHub Link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5104253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aebe8-0d04-4666-8c7a-4849855572b9_Topic"/>
  <p:tag name="EE4P_AGENDAWIZARD_CONTENT" val="/Appendix"/>
  <p:tag name="EE4P_AGENDAWIZARD_PROPERTIES" val="94.0763/359.918/214.3228/29.0812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dcf1c06-1359-4dee-82c9-16807f40fc36_ItemNo"/>
  <p:tag name="EE4P_AGENDAWIZARD_CONTENT" val="/02"/>
  <p:tag name="EE4P_AGENDAWIZARD_PROPERTIES" val="32.0763/183.593/52/29.0812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46861f8-915e-4237-805b-a1c57fedc195_Topic"/>
  <p:tag name="EE4P_AGENDAWIZARD_CONTENT" val="/Executive Summary"/>
  <p:tag name="EE4P_AGENDAWIZARD_PROPERTIES" val="94.0763/139.5117/214.3228/29.0812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46861f8-915e-4237-805b-a1c57fedc195_ItemNo"/>
  <p:tag name="EE4P_AGENDAWIZARD_CONTENT" val="/01"/>
  <p:tag name="EE4P_AGENDAWIZARD_PROPERTIES" val="32.0763/139.5117/52/29.0812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aebe8-0d04-4666-8c7a-4849855572b9_ItemNo"/>
  <p:tag name="EE4P_AGENDAWIZARD_CONTENT" val="/06"/>
  <p:tag name="EE4P_AGENDAWIZARD_PROPERTIES" val="32.0763/359.918/52/29.0812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044af6b-4938-4d75-a0e9-47a5bdafd29b_Topic"/>
  <p:tag name="EE4P_AGENDAWIZARD_CONTENT" val="/Conclusion"/>
  <p:tag name="EE4P_AGENDAWIZARD_PROPERTIES" val="94.0763/315.8368/214.3228/29.0812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044af6b-4938-4d75-a0e9-47a5bdafd29b_ItemNo"/>
  <p:tag name="EE4P_AGENDAWIZARD_CONTENT" val="/05"/>
  <p:tag name="EE4P_AGENDAWIZARD_PROPERTIES" val="32.0763/315.8368/52/29.0812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262cb05-8f5f-4f6d-9a87-8fa499be5a9e_Topic"/>
  <p:tag name="EE4P_AGENDAWIZARD_CONTENT" val="/Results"/>
  <p:tag name="EE4P_AGENDAWIZARD_PROPERTIES" val="94.0763/271.7555/214.3228/29.0812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262cb05-8f5f-4f6d-9a87-8fa499be5a9e_ItemNo"/>
  <p:tag name="EE4P_AGENDAWIZARD_CONTENT" val="/04"/>
  <p:tag name="EE4P_AGENDAWIZARD_PROPERTIES" val="32.0763/271.7555/52/29.0812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c302db-66a8-4a9b-9234-fa18cbc2c64e_Topic"/>
  <p:tag name="EE4P_AGENDAWIZARD_CONTENT" val="/Methodology"/>
  <p:tag name="EE4P_AGENDAWIZARD_PROPERTIES" val="94.0763/227.6743/214.3228/29.0812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c302db-66a8-4a9b-9234-fa18cbc2c64e_ItemNo"/>
  <p:tag name="EE4P_AGENDAWIZARD_CONTENT" val="/03"/>
  <p:tag name="EE4P_AGENDAWIZARD_PROPERTIES" val="32.0763/227.6743/52/29.0812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dcf1c06-1359-4dee-82c9-16807f40fc36_Topic"/>
  <p:tag name="EE4P_AGENDAWIZARD_CONTENT" val="/Introduction"/>
  <p:tag name="EE4P_AGENDAWIZARD_PROPERTIES" val="94.0763/183.593/214.3228/29.0812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3708</Words>
  <Application>Microsoft Office PowerPoint</Application>
  <PresentationFormat>Widescreen</PresentationFormat>
  <Paragraphs>494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Consolas</vt:lpstr>
      <vt:lpstr>Ubuntu</vt:lpstr>
      <vt:lpstr>Office Theme</vt:lpstr>
      <vt:lpstr>IBM Data Science Capstone Project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Data Science Capstone Project</dc:title>
  <dc:creator>Naklan Julien Camara</dc:creator>
  <cp:lastModifiedBy>Naklan Julien Camara</cp:lastModifiedBy>
  <cp:revision>18</cp:revision>
  <dcterms:created xsi:type="dcterms:W3CDTF">2023-08-21T02:24:28Z</dcterms:created>
  <dcterms:modified xsi:type="dcterms:W3CDTF">2023-08-21T02:42:06Z</dcterms:modified>
</cp:coreProperties>
</file>